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8" r:id="rId2"/>
    <p:sldId id="259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70" r:id="rId12"/>
    <p:sldId id="279" r:id="rId13"/>
    <p:sldId id="280" r:id="rId14"/>
    <p:sldId id="271" r:id="rId15"/>
    <p:sldId id="272" r:id="rId16"/>
    <p:sldId id="273" r:id="rId17"/>
    <p:sldId id="274" r:id="rId18"/>
    <p:sldId id="290" r:id="rId19"/>
    <p:sldId id="275" r:id="rId20"/>
    <p:sldId id="281" r:id="rId21"/>
    <p:sldId id="282" r:id="rId22"/>
    <p:sldId id="283" r:id="rId23"/>
    <p:sldId id="291" r:id="rId24"/>
    <p:sldId id="292" r:id="rId25"/>
    <p:sldId id="284" r:id="rId26"/>
    <p:sldId id="287" r:id="rId27"/>
    <p:sldId id="288" r:id="rId28"/>
    <p:sldId id="289" r:id="rId29"/>
    <p:sldId id="29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4660"/>
  </p:normalViewPr>
  <p:slideViewPr>
    <p:cSldViewPr snapToGrid="0">
      <p:cViewPr>
        <p:scale>
          <a:sx n="66" d="100"/>
          <a:sy n="66" d="100"/>
        </p:scale>
        <p:origin x="1507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3BAAF-8D58-4568-87FA-64C1AC06823B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81416-C029-4715-8D81-D51B232424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785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4067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4904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3206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4463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0919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7979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9493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774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4715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225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4915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8467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010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2100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4850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2921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6064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8129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7953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8797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14324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5892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2284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2532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8676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7441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7807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193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3579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B6A1-8F4A-47BC-8076-DF283FC3E31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880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B6A1-8F4A-47BC-8076-DF283FC3E31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57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B6A1-8F4A-47BC-8076-DF283FC3E31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07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B6A1-8F4A-47BC-8076-DF283FC3E31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52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B6A1-8F4A-47BC-8076-DF283FC3E31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26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B6A1-8F4A-47BC-8076-DF283FC3E31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8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B6A1-8F4A-47BC-8076-DF283FC3E31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142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B6A1-8F4A-47BC-8076-DF283FC3E31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747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B6A1-8F4A-47BC-8076-DF283FC3E31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644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B6A1-8F4A-47BC-8076-DF283FC3E31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82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B6A1-8F4A-47BC-8076-DF283FC3E31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46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EB6A1-8F4A-47BC-8076-DF283FC3E31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390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114165" y="1741024"/>
            <a:ext cx="4351020" cy="93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 b="1" dirty="0">
                <a:latin typeface="+mj-ea"/>
                <a:ea typeface="+mj-ea"/>
              </a:rPr>
              <a:t>화면 정의서</a:t>
            </a:r>
            <a:endParaRPr b="1" dirty="0">
              <a:latin typeface="+mj-ea"/>
              <a:ea typeface="+mj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466282"/>
              </p:ext>
            </p:extLst>
          </p:nvPr>
        </p:nvGraphicFramePr>
        <p:xfrm>
          <a:off x="6570960" y="5665425"/>
          <a:ext cx="5248032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9344">
                  <a:extLst>
                    <a:ext uri="{9D8B030D-6E8A-4147-A177-3AD203B41FA5}">
                      <a16:colId xmlns:a16="http://schemas.microsoft.com/office/drawing/2014/main" val="235193671"/>
                    </a:ext>
                  </a:extLst>
                </a:gridCol>
                <a:gridCol w="1749344">
                  <a:extLst>
                    <a:ext uri="{9D8B030D-6E8A-4147-A177-3AD203B41FA5}">
                      <a16:colId xmlns:a16="http://schemas.microsoft.com/office/drawing/2014/main" val="4042779417"/>
                    </a:ext>
                  </a:extLst>
                </a:gridCol>
                <a:gridCol w="1749344">
                  <a:extLst>
                    <a:ext uri="{9D8B030D-6E8A-4147-A177-3AD203B41FA5}">
                      <a16:colId xmlns:a16="http://schemas.microsoft.com/office/drawing/2014/main" val="3079850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버전</a:t>
                      </a:r>
                      <a:endParaRPr lang="ko-KR" altLang="en-US" sz="15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작성자 </a:t>
                      </a:r>
                      <a:endParaRPr lang="ko-KR" altLang="en-US" sz="15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작성일</a:t>
                      </a:r>
                      <a:endParaRPr lang="ko-KR" altLang="en-US" sz="15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149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Version1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노세희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2024-03-12</a:t>
                      </a:r>
                      <a:endParaRPr lang="ko-KR" altLang="en-US" sz="1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302299"/>
                  </a:ext>
                </a:extLst>
              </a:tr>
            </a:tbl>
          </a:graphicData>
        </a:graphic>
      </p:graphicFrame>
      <p:sp>
        <p:nvSpPr>
          <p:cNvPr id="5" name="Google Shape;84;p13"/>
          <p:cNvSpPr txBox="1">
            <a:spLocks/>
          </p:cNvSpPr>
          <p:nvPr/>
        </p:nvSpPr>
        <p:spPr>
          <a:xfrm>
            <a:off x="902426" y="2680298"/>
            <a:ext cx="4351020" cy="77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b="1" dirty="0" smtClean="0">
                <a:latin typeface="+mj-ea"/>
                <a:ea typeface="+mj-ea"/>
              </a:rPr>
              <a:t>특화프로젝트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r>
              <a:rPr lang="ko-KR" altLang="en-US" sz="2400" b="1" dirty="0" smtClean="0">
                <a:latin typeface="+mj-ea"/>
                <a:ea typeface="+mj-ea"/>
              </a:rPr>
              <a:t>빅데이터</a:t>
            </a:r>
            <a:r>
              <a:rPr lang="en-US" altLang="ko-KR" sz="2400" b="1" dirty="0" smtClean="0">
                <a:latin typeface="+mj-ea"/>
                <a:ea typeface="+mj-ea"/>
              </a:rPr>
              <a:t>_</a:t>
            </a:r>
            <a:r>
              <a:rPr lang="ko-KR" altLang="en-US" sz="2400" b="1" dirty="0" smtClean="0">
                <a:latin typeface="+mj-ea"/>
                <a:ea typeface="+mj-ea"/>
              </a:rPr>
              <a:t>추천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" y="8792"/>
            <a:ext cx="1143160" cy="1143160"/>
          </a:xfrm>
          <a:prstGeom prst="rect">
            <a:avLst/>
          </a:prstGeom>
        </p:spPr>
      </p:pic>
      <p:sp>
        <p:nvSpPr>
          <p:cNvPr id="7" name="Google Shape;84;p13"/>
          <p:cNvSpPr txBox="1">
            <a:spLocks/>
          </p:cNvSpPr>
          <p:nvPr/>
        </p:nvSpPr>
        <p:spPr>
          <a:xfrm>
            <a:off x="902425" y="1263044"/>
            <a:ext cx="3295105" cy="37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2400" dirty="0" smtClean="0">
                <a:latin typeface="+mj-ea"/>
                <a:ea typeface="+mj-ea"/>
              </a:rPr>
              <a:t>A406</a:t>
            </a:r>
            <a:r>
              <a:rPr lang="ko-KR" altLang="en-US" sz="2400" dirty="0" smtClean="0">
                <a:latin typeface="+mj-ea"/>
                <a:ea typeface="+mj-ea"/>
              </a:rPr>
              <a:t>조</a:t>
            </a:r>
            <a:r>
              <a:rPr lang="en-US" altLang="ko-KR" sz="2400" dirty="0" smtClean="0">
                <a:latin typeface="+mj-ea"/>
                <a:ea typeface="+mj-ea"/>
              </a:rPr>
              <a:t>_F5</a:t>
            </a:r>
            <a:r>
              <a:rPr lang="ko-KR" altLang="en-US" sz="2400" dirty="0" err="1" smtClean="0">
                <a:latin typeface="+mj-ea"/>
                <a:ea typeface="+mj-ea"/>
              </a:rPr>
              <a:t>세희고침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54FC77-FA0A-4B39-8E63-5C27842B7C6B}"/>
              </a:ext>
            </a:extLst>
          </p:cNvPr>
          <p:cNvSpPr/>
          <p:nvPr/>
        </p:nvSpPr>
        <p:spPr>
          <a:xfrm flipH="1">
            <a:off x="1007161" y="1770208"/>
            <a:ext cx="107004" cy="867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</p:spTree>
    <p:extLst>
      <p:ext uri="{BB962C8B-B14F-4D97-AF65-F5344CB8AC3E}">
        <p14:creationId xmlns:p14="http://schemas.microsoft.com/office/powerpoint/2010/main" val="13065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4125252627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첫 회원가입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UI-B-1000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소셜회원가입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자체회원가입 이용 가능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회원가입 </a:t>
            </a:r>
            <a:r>
              <a:rPr lang="en-US" altLang="ko-KR" sz="2400" b="1" dirty="0" smtClean="0">
                <a:latin typeface="+mj-ea"/>
                <a:ea typeface="+mj-ea"/>
              </a:rPr>
              <a:t>/ </a:t>
            </a:r>
            <a:r>
              <a:rPr lang="ko-KR" altLang="en-US" sz="2400" b="1" dirty="0" smtClean="0">
                <a:latin typeface="+mj-ea"/>
                <a:ea typeface="+mj-ea"/>
              </a:rPr>
              <a:t>로그인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30" y="2309186"/>
            <a:ext cx="5062500" cy="36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08" y="2309186"/>
            <a:ext cx="1660563" cy="3600000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3" name="타원 12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4" name="직사각형 13"/>
          <p:cNvSpPr/>
          <p:nvPr/>
        </p:nvSpPr>
        <p:spPr>
          <a:xfrm>
            <a:off x="8934819" y="2175352"/>
            <a:ext cx="3122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소셜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계정이 없으면 생성 후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로그인 연동 가능</a:t>
            </a:r>
            <a:endParaRPr lang="ko-KR" altLang="en-US" sz="1200" dirty="0">
              <a:latin typeface="Aria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55883" y="3674658"/>
            <a:ext cx="1563997" cy="79066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309410" y="3712758"/>
            <a:ext cx="1563997" cy="96592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180304" y="389531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2" name="타원 21"/>
          <p:cNvSpPr/>
          <p:nvPr/>
        </p:nvSpPr>
        <p:spPr>
          <a:xfrm>
            <a:off x="7933831" y="402712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3" name="직사각형 22"/>
          <p:cNvSpPr/>
          <p:nvPr/>
        </p:nvSpPr>
        <p:spPr>
          <a:xfrm>
            <a:off x="2555883" y="4486910"/>
            <a:ext cx="1563997" cy="2260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309410" y="4712970"/>
            <a:ext cx="1563997" cy="2514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180304" y="448691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8" name="타원 27"/>
          <p:cNvSpPr/>
          <p:nvPr/>
        </p:nvSpPr>
        <p:spPr>
          <a:xfrm>
            <a:off x="7945214" y="469319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30" name="직사각형 29"/>
          <p:cNvSpPr/>
          <p:nvPr/>
        </p:nvSpPr>
        <p:spPr>
          <a:xfrm>
            <a:off x="8934819" y="3175670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자체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939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117380481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자체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로그인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UI-B-1001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로그인 창에서 계정 유무 확인 후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없는 계정이면 회원가입으로 이동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회원가입 </a:t>
            </a:r>
            <a:r>
              <a:rPr lang="en-US" altLang="ko-KR" sz="2400" b="1" dirty="0" smtClean="0">
                <a:latin typeface="+mj-ea"/>
                <a:ea typeface="+mj-ea"/>
              </a:rPr>
              <a:t>/ </a:t>
            </a:r>
            <a:r>
              <a:rPr lang="ko-KR" altLang="en-US" sz="2400" b="1" dirty="0" smtClean="0">
                <a:latin typeface="+mj-ea"/>
                <a:ea typeface="+mj-ea"/>
              </a:rPr>
              <a:t>로그인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57" y="2309186"/>
            <a:ext cx="5062500" cy="3600000"/>
          </a:xfrm>
          <a:prstGeom prst="rect">
            <a:avLst/>
          </a:prstGeom>
          <a:ln w="6350"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321" y="2309186"/>
            <a:ext cx="1660563" cy="3600000"/>
          </a:xfrm>
          <a:prstGeom prst="rect">
            <a:avLst/>
          </a:prstGeom>
          <a:ln w="6350">
            <a:noFill/>
          </a:ln>
        </p:spPr>
      </p:pic>
      <p:sp>
        <p:nvSpPr>
          <p:cNvPr id="9" name="타원 8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0" name="타원 9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1" name="직사각형 10"/>
          <p:cNvSpPr/>
          <p:nvPr/>
        </p:nvSpPr>
        <p:spPr>
          <a:xfrm>
            <a:off x="8934819" y="2175352"/>
            <a:ext cx="20265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err="1" smtClean="0">
                <a:latin typeface="Arial"/>
              </a:rPr>
              <a:t>자체로그인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아이디</a:t>
            </a:r>
            <a:r>
              <a:rPr lang="en-US" altLang="ko-KR" sz="1200" dirty="0" smtClean="0">
                <a:latin typeface="Arial"/>
              </a:rPr>
              <a:t>,</a:t>
            </a:r>
            <a:r>
              <a:rPr lang="ko-KR" altLang="en-US" sz="1200" dirty="0" smtClean="0">
                <a:latin typeface="Arial"/>
              </a:rPr>
              <a:t>비밀번호 입력 시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없는 </a:t>
            </a:r>
            <a:r>
              <a:rPr lang="ko-KR" altLang="en-US" sz="1200" dirty="0" err="1" smtClean="0">
                <a:latin typeface="Arial"/>
              </a:rPr>
              <a:t>아이디면</a:t>
            </a:r>
            <a:r>
              <a:rPr lang="ko-KR" altLang="en-US" sz="1200" dirty="0" smtClean="0">
                <a:latin typeface="Arial"/>
              </a:rPr>
              <a:t> 알림 출력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비밀번호가 틀리면 출력</a:t>
            </a:r>
            <a:endParaRPr lang="ko-KR" altLang="en-US" sz="1200" dirty="0">
              <a:latin typeface="Arial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34819" y="3175670"/>
            <a:ext cx="21611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자체 회원가입 페이지로 이동</a:t>
            </a:r>
            <a:endParaRPr lang="en-US" altLang="ko-KR" sz="1200" dirty="0" smtClean="0">
              <a:latin typeface="Arial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5343" y="3011170"/>
            <a:ext cx="2877177" cy="158368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42360" y="4648200"/>
            <a:ext cx="567690" cy="9905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977825" y="367120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6" name="직사각형 15"/>
          <p:cNvSpPr/>
          <p:nvPr/>
        </p:nvSpPr>
        <p:spPr>
          <a:xfrm>
            <a:off x="6376416" y="3047680"/>
            <a:ext cx="1505712" cy="16360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216479" y="4722493"/>
            <a:ext cx="479722" cy="7810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265355" y="462974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9" name="타원 18"/>
          <p:cNvSpPr/>
          <p:nvPr/>
        </p:nvSpPr>
        <p:spPr>
          <a:xfrm>
            <a:off x="7714400" y="472623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</p:spTree>
    <p:extLst>
      <p:ext uri="{BB962C8B-B14F-4D97-AF65-F5344CB8AC3E}">
        <p14:creationId xmlns:p14="http://schemas.microsoft.com/office/powerpoint/2010/main" val="405058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3744303173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자체 회원가입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UI-B-1002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이메일 인증을 통한 자체 회원가입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회원가입 </a:t>
            </a:r>
            <a:r>
              <a:rPr lang="en-US" altLang="ko-KR" sz="2400" b="1" dirty="0" smtClean="0">
                <a:latin typeface="+mj-ea"/>
                <a:ea typeface="+mj-ea"/>
              </a:rPr>
              <a:t>/ </a:t>
            </a:r>
            <a:r>
              <a:rPr lang="ko-KR" altLang="en-US" sz="2400" b="1" dirty="0" smtClean="0">
                <a:latin typeface="+mj-ea"/>
                <a:ea typeface="+mj-ea"/>
              </a:rPr>
              <a:t>로그인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275480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아이디 중복 검사를 통해 사용가능여부 표시</a:t>
            </a:r>
            <a:endParaRPr lang="ko-KR" altLang="en-US" sz="1200" dirty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43107" y="2754802"/>
            <a:ext cx="2991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비밀번호 영문자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숫자</a:t>
            </a:r>
            <a:r>
              <a:rPr lang="en-US" altLang="ko-KR" sz="1200" dirty="0">
                <a:latin typeface="Arial"/>
              </a:rPr>
              <a:t> </a:t>
            </a:r>
            <a:r>
              <a:rPr lang="ko-KR" altLang="en-US" sz="1200" dirty="0" smtClean="0">
                <a:latin typeface="Arial"/>
              </a:rPr>
              <a:t>포함하여 </a:t>
            </a:r>
            <a:r>
              <a:rPr lang="en-US" altLang="ko-KR" sz="1200" dirty="0" smtClean="0">
                <a:latin typeface="Arial"/>
              </a:rPr>
              <a:t>8</a:t>
            </a:r>
            <a:r>
              <a:rPr lang="ko-KR" altLang="en-US" sz="1200" dirty="0" smtClean="0">
                <a:latin typeface="Arial"/>
              </a:rPr>
              <a:t>자 이상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확인을 통해 보안 강화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82" y="2314950"/>
            <a:ext cx="1660560" cy="36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6" y="2314950"/>
            <a:ext cx="5062500" cy="3600000"/>
          </a:xfrm>
          <a:prstGeom prst="rect">
            <a:avLst/>
          </a:prstGeom>
          <a:ln w="6350"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2527935" y="3234689"/>
            <a:ext cx="1872615" cy="28575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27935" y="3520440"/>
            <a:ext cx="1872615" cy="4648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527935" y="3985260"/>
            <a:ext cx="1872615" cy="17907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539280" y="4261109"/>
            <a:ext cx="2844250" cy="17907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460974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1" name="타원 20"/>
          <p:cNvSpPr/>
          <p:nvPr/>
        </p:nvSpPr>
        <p:spPr>
          <a:xfrm>
            <a:off x="4460974" y="358332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2" name="타원 21"/>
          <p:cNvSpPr/>
          <p:nvPr/>
        </p:nvSpPr>
        <p:spPr>
          <a:xfrm>
            <a:off x="4460973" y="393985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ko-KR" altLang="en-US" sz="1867" dirty="0"/>
          </a:p>
        </p:txBody>
      </p:sp>
      <p:sp>
        <p:nvSpPr>
          <p:cNvPr id="23" name="타원 22"/>
          <p:cNvSpPr/>
          <p:nvPr/>
        </p:nvSpPr>
        <p:spPr>
          <a:xfrm>
            <a:off x="5443953" y="419714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4</a:t>
            </a:r>
            <a:endParaRPr lang="ko-KR" altLang="en-US" sz="1867" dirty="0"/>
          </a:p>
        </p:txBody>
      </p:sp>
      <p:sp>
        <p:nvSpPr>
          <p:cNvPr id="26" name="직사각형 25"/>
          <p:cNvSpPr/>
          <p:nvPr/>
        </p:nvSpPr>
        <p:spPr>
          <a:xfrm>
            <a:off x="6531073" y="3085724"/>
            <a:ext cx="1094007" cy="3794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531073" y="3474719"/>
            <a:ext cx="1094007" cy="61912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531073" y="4110389"/>
            <a:ext cx="1094007" cy="2253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531073" y="4545330"/>
            <a:ext cx="1340387" cy="14198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5" name="타원 34"/>
          <p:cNvSpPr/>
          <p:nvPr/>
        </p:nvSpPr>
        <p:spPr>
          <a:xfrm>
            <a:off x="7717837" y="313273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36" name="타원 35"/>
          <p:cNvSpPr/>
          <p:nvPr/>
        </p:nvSpPr>
        <p:spPr>
          <a:xfrm>
            <a:off x="7745214" y="366005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37" name="타원 36"/>
          <p:cNvSpPr/>
          <p:nvPr/>
        </p:nvSpPr>
        <p:spPr>
          <a:xfrm>
            <a:off x="7734795" y="409931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ko-KR" altLang="en-US" sz="1867" dirty="0"/>
          </a:p>
        </p:txBody>
      </p:sp>
      <p:sp>
        <p:nvSpPr>
          <p:cNvPr id="38" name="타원 37"/>
          <p:cNvSpPr/>
          <p:nvPr/>
        </p:nvSpPr>
        <p:spPr>
          <a:xfrm>
            <a:off x="7922596" y="445084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41" name="타원 40"/>
          <p:cNvSpPr/>
          <p:nvPr/>
        </p:nvSpPr>
        <p:spPr>
          <a:xfrm>
            <a:off x="8678968" y="343928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sp>
        <p:nvSpPr>
          <p:cNvPr id="44" name="직사각형 43"/>
          <p:cNvSpPr/>
          <p:nvPr/>
        </p:nvSpPr>
        <p:spPr>
          <a:xfrm>
            <a:off x="8950867" y="3431507"/>
            <a:ext cx="8435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이름 입력</a:t>
            </a:r>
            <a:endParaRPr lang="en-US" altLang="ko-KR" sz="1200" dirty="0" smtClean="0">
              <a:latin typeface="Arial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687256" y="402040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53" name="직사각형 52"/>
          <p:cNvSpPr/>
          <p:nvPr/>
        </p:nvSpPr>
        <p:spPr>
          <a:xfrm>
            <a:off x="8950867" y="4012614"/>
            <a:ext cx="3122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이메일로 인증번호 요청</a:t>
            </a:r>
            <a:endParaRPr lang="en-US" altLang="ko-KR" sz="1200" dirty="0">
              <a:latin typeface="Arial"/>
            </a:endParaRPr>
          </a:p>
          <a:p>
            <a:pPr lvl="0"/>
            <a:r>
              <a:rPr lang="en-US" altLang="ko-KR" sz="1200" dirty="0" smtClean="0">
                <a:latin typeface="Arial"/>
              </a:rPr>
              <a:t>- </a:t>
            </a:r>
            <a:r>
              <a:rPr lang="ko-KR" altLang="en-US" sz="1200" dirty="0" err="1" smtClean="0">
                <a:latin typeface="Arial"/>
              </a:rPr>
              <a:t>재요청</a:t>
            </a:r>
            <a:r>
              <a:rPr lang="ko-KR" altLang="en-US" sz="1200" dirty="0" smtClean="0">
                <a:latin typeface="Arial"/>
              </a:rPr>
              <a:t> 가능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err="1" smtClean="0">
                <a:latin typeface="Arial"/>
              </a:rPr>
              <a:t>요청버튼</a:t>
            </a:r>
            <a:r>
              <a:rPr lang="ko-KR" altLang="en-US" sz="1200" dirty="0" smtClean="0">
                <a:latin typeface="Arial"/>
              </a:rPr>
              <a:t> 클릭 시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인증번호 입력 폼 생성</a:t>
            </a:r>
            <a:endParaRPr lang="en-US" altLang="ko-KR" sz="1200" dirty="0" smtClean="0">
              <a:latin typeface="Arial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539280" y="4451609"/>
            <a:ext cx="2844250" cy="16603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2828544" y="4754369"/>
            <a:ext cx="1493520" cy="27092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713220" y="5092976"/>
            <a:ext cx="845820" cy="2543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531072" y="4701678"/>
            <a:ext cx="1338059" cy="13376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5440183" y="450494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5</a:t>
            </a:r>
            <a:endParaRPr lang="ko-KR" altLang="en-US" sz="1867" dirty="0"/>
          </a:p>
        </p:txBody>
      </p:sp>
      <p:sp>
        <p:nvSpPr>
          <p:cNvPr id="63" name="타원 62"/>
          <p:cNvSpPr/>
          <p:nvPr/>
        </p:nvSpPr>
        <p:spPr>
          <a:xfrm>
            <a:off x="4361161" y="475802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6</a:t>
            </a:r>
            <a:endParaRPr lang="ko-KR" altLang="en-US" sz="1867" dirty="0"/>
          </a:p>
        </p:txBody>
      </p:sp>
      <p:sp>
        <p:nvSpPr>
          <p:cNvPr id="64" name="타원 63"/>
          <p:cNvSpPr/>
          <p:nvPr/>
        </p:nvSpPr>
        <p:spPr>
          <a:xfrm>
            <a:off x="7928021" y="474016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5</a:t>
            </a:r>
            <a:endParaRPr lang="ko-KR" altLang="en-US" sz="1867" dirty="0"/>
          </a:p>
        </p:txBody>
      </p:sp>
      <p:sp>
        <p:nvSpPr>
          <p:cNvPr id="65" name="타원 64"/>
          <p:cNvSpPr/>
          <p:nvPr/>
        </p:nvSpPr>
        <p:spPr>
          <a:xfrm>
            <a:off x="7603173" y="509297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6</a:t>
            </a:r>
            <a:endParaRPr lang="ko-KR" altLang="en-US" sz="1867" dirty="0"/>
          </a:p>
        </p:txBody>
      </p:sp>
      <p:sp>
        <p:nvSpPr>
          <p:cNvPr id="67" name="타원 66"/>
          <p:cNvSpPr/>
          <p:nvPr/>
        </p:nvSpPr>
        <p:spPr>
          <a:xfrm>
            <a:off x="8711010" y="488175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5</a:t>
            </a:r>
            <a:endParaRPr lang="ko-KR" altLang="en-US" sz="1867" dirty="0"/>
          </a:p>
        </p:txBody>
      </p:sp>
      <p:sp>
        <p:nvSpPr>
          <p:cNvPr id="68" name="직사각형 67"/>
          <p:cNvSpPr/>
          <p:nvPr/>
        </p:nvSpPr>
        <p:spPr>
          <a:xfrm>
            <a:off x="8982909" y="4873985"/>
            <a:ext cx="2795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인증 번호 입력 후 </a:t>
            </a:r>
            <a:r>
              <a:rPr lang="ko-KR" altLang="en-US" sz="1200" dirty="0" err="1" smtClean="0">
                <a:latin typeface="Arial"/>
              </a:rPr>
              <a:t>인증버튼</a:t>
            </a:r>
            <a:r>
              <a:rPr lang="ko-KR" altLang="en-US" sz="1200" dirty="0" smtClean="0">
                <a:latin typeface="Arial"/>
              </a:rPr>
              <a:t> 클릭 시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옳지 않으면 </a:t>
            </a:r>
            <a:r>
              <a:rPr lang="en-US" altLang="ko-KR" sz="1200" dirty="0" smtClean="0">
                <a:latin typeface="Arial"/>
              </a:rPr>
              <a:t>alert </a:t>
            </a:r>
            <a:r>
              <a:rPr lang="ko-KR" altLang="en-US" sz="1200" dirty="0" smtClean="0">
                <a:latin typeface="Arial"/>
              </a:rPr>
              <a:t>발생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옳으면 </a:t>
            </a:r>
            <a:r>
              <a:rPr lang="ko-KR" altLang="en-US" sz="1200" dirty="0" err="1" smtClean="0">
                <a:latin typeface="Arial"/>
              </a:rPr>
              <a:t>인증확인</a:t>
            </a:r>
            <a:r>
              <a:rPr lang="ko-KR" altLang="en-US" sz="1200" dirty="0" smtClean="0">
                <a:latin typeface="Arial"/>
              </a:rPr>
              <a:t> 버튼으로 비활성화</a:t>
            </a:r>
            <a:endParaRPr lang="en-US" altLang="ko-KR" sz="1200" dirty="0" smtClean="0">
              <a:latin typeface="Arial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8719298" y="561093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6</a:t>
            </a:r>
            <a:endParaRPr lang="ko-KR" altLang="en-US" sz="1867" dirty="0"/>
          </a:p>
        </p:txBody>
      </p:sp>
      <p:sp>
        <p:nvSpPr>
          <p:cNvPr id="70" name="직사각형 69"/>
          <p:cNvSpPr/>
          <p:nvPr/>
        </p:nvSpPr>
        <p:spPr>
          <a:xfrm>
            <a:off x="8982909" y="5611851"/>
            <a:ext cx="3214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아이디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비밀번호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이메일 인증까지 완료되면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ko-KR" altLang="en-US" sz="1200" dirty="0" smtClean="0">
                <a:latin typeface="Arial"/>
              </a:rPr>
              <a:t>회원가입 버튼 활성화</a:t>
            </a:r>
            <a:endParaRPr lang="en-US" altLang="ko-KR" sz="1200" dirty="0" smtClean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042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1564795063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초기 유저 정보 획득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UI-B-1003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개인 맞춤 추천을 위한 초기 유저 정보 획득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회원가입 </a:t>
            </a:r>
            <a:r>
              <a:rPr lang="en-US" altLang="ko-KR" sz="2400" b="1" dirty="0" smtClean="0">
                <a:latin typeface="+mj-ea"/>
                <a:ea typeface="+mj-ea"/>
              </a:rPr>
              <a:t>/ </a:t>
            </a:r>
            <a:r>
              <a:rPr lang="ko-KR" altLang="en-US" sz="2400" b="1" dirty="0" smtClean="0">
                <a:latin typeface="+mj-ea"/>
                <a:ea typeface="+mj-ea"/>
              </a:rPr>
              <a:t>로그인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275480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28376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사용자의 선호 기술 스택 최대 </a:t>
            </a:r>
            <a:r>
              <a:rPr lang="en-US" altLang="ko-KR" sz="1200" dirty="0" smtClean="0">
                <a:latin typeface="Arial"/>
              </a:rPr>
              <a:t>5</a:t>
            </a:r>
            <a:r>
              <a:rPr lang="ko-KR" altLang="en-US" sz="1200" dirty="0" smtClean="0">
                <a:latin typeface="Arial"/>
              </a:rPr>
              <a:t>개 선택</a:t>
            </a:r>
            <a:endParaRPr lang="ko-KR" altLang="en-US" sz="1200" dirty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43107" y="2754802"/>
            <a:ext cx="2204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err="1" smtClean="0">
                <a:latin typeface="Arial"/>
              </a:rPr>
              <a:t>선택완료</a:t>
            </a:r>
            <a:r>
              <a:rPr lang="ko-KR" altLang="en-US" sz="1200" dirty="0" smtClean="0">
                <a:latin typeface="Arial"/>
              </a:rPr>
              <a:t> 버튼 클릭 시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ko-KR" altLang="en-US" sz="1200" dirty="0" smtClean="0">
                <a:latin typeface="Arial"/>
              </a:rPr>
              <a:t>채용 공고 조회 화면으로 이동</a:t>
            </a:r>
            <a:endParaRPr lang="en-US" altLang="ko-KR" sz="1200" dirty="0" smtClean="0">
              <a:latin typeface="Arial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9" y="2317839"/>
            <a:ext cx="5062500" cy="36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68" y="2317839"/>
            <a:ext cx="1660563" cy="3600000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2747011" y="3567430"/>
            <a:ext cx="1691640" cy="12217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450050" y="3216466"/>
            <a:ext cx="1413790" cy="18330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4527108" y="4001186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54" name="직사각형 53"/>
          <p:cNvSpPr/>
          <p:nvPr/>
        </p:nvSpPr>
        <p:spPr>
          <a:xfrm>
            <a:off x="6835140" y="5109210"/>
            <a:ext cx="697230" cy="2538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322320" y="5037372"/>
            <a:ext cx="662940" cy="24519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4053707" y="502816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58" name="타원 57"/>
          <p:cNvSpPr/>
          <p:nvPr/>
        </p:nvSpPr>
        <p:spPr>
          <a:xfrm>
            <a:off x="7600144" y="512041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66" name="타원 65"/>
          <p:cNvSpPr/>
          <p:nvPr/>
        </p:nvSpPr>
        <p:spPr>
          <a:xfrm>
            <a:off x="7933273" y="391083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</p:spTree>
    <p:extLst>
      <p:ext uri="{BB962C8B-B14F-4D97-AF65-F5344CB8AC3E}">
        <p14:creationId xmlns:p14="http://schemas.microsoft.com/office/powerpoint/2010/main" val="206678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3350096259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채용공고목록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UI-C-1000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채용공고조회 및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검색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비회원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회원 모두 이용 가능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채용공고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2993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자동완성 검색 기능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기업명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err="1" smtClean="0">
                <a:latin typeface="Arial"/>
              </a:rPr>
              <a:t>모집직종명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err="1" smtClean="0">
                <a:latin typeface="Arial"/>
              </a:rPr>
              <a:t>기술스택</a:t>
            </a:r>
            <a:endParaRPr lang="en-US" altLang="ko-KR" sz="1200" dirty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검색 키워드에 해당하는 채용공고 출력</a:t>
            </a:r>
            <a:endParaRPr lang="en-US" altLang="ko-KR" sz="1200" dirty="0" smtClean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34819" y="3175670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자체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80" y="2314950"/>
            <a:ext cx="5062501" cy="3600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28675" y="2693670"/>
            <a:ext cx="1329690" cy="20193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167" y="2314950"/>
            <a:ext cx="1660563" cy="360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280785" y="2668905"/>
            <a:ext cx="1584960" cy="2076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27061" y="2913416"/>
            <a:ext cx="1329690" cy="92325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02700" y="3050576"/>
            <a:ext cx="3268460" cy="258822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280785" y="2977654"/>
            <a:ext cx="1584960" cy="266114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타원 18"/>
          <p:cNvSpPr/>
          <p:nvPr/>
        </p:nvSpPr>
        <p:spPr>
          <a:xfrm>
            <a:off x="2184744" y="264980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0" name="타원 19"/>
          <p:cNvSpPr/>
          <p:nvPr/>
        </p:nvSpPr>
        <p:spPr>
          <a:xfrm>
            <a:off x="7941348" y="266036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1" name="타원 20"/>
          <p:cNvSpPr/>
          <p:nvPr/>
        </p:nvSpPr>
        <p:spPr>
          <a:xfrm>
            <a:off x="7941347" y="357119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sp>
        <p:nvSpPr>
          <p:cNvPr id="22" name="타원 21"/>
          <p:cNvSpPr/>
          <p:nvPr/>
        </p:nvSpPr>
        <p:spPr>
          <a:xfrm>
            <a:off x="827061" y="392459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3" name="타원 22"/>
          <p:cNvSpPr/>
          <p:nvPr/>
        </p:nvSpPr>
        <p:spPr>
          <a:xfrm>
            <a:off x="5506454" y="402712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sp>
        <p:nvSpPr>
          <p:cNvPr id="24" name="타원 23"/>
          <p:cNvSpPr/>
          <p:nvPr/>
        </p:nvSpPr>
        <p:spPr>
          <a:xfrm>
            <a:off x="8671208" y="399132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sp>
        <p:nvSpPr>
          <p:cNvPr id="25" name="직사각형 24"/>
          <p:cNvSpPr/>
          <p:nvPr/>
        </p:nvSpPr>
        <p:spPr>
          <a:xfrm>
            <a:off x="8934819" y="3991322"/>
            <a:ext cx="32768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채용공고 목록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기업명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err="1" smtClean="0">
                <a:latin typeface="Arial"/>
              </a:rPr>
              <a:t>모집직종명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요구 </a:t>
            </a:r>
            <a:r>
              <a:rPr lang="ko-KR" altLang="en-US" sz="1200" dirty="0" err="1" smtClean="0">
                <a:latin typeface="Arial"/>
              </a:rPr>
              <a:t>기술스택</a:t>
            </a:r>
            <a:r>
              <a:rPr lang="ko-KR" altLang="en-US" sz="1200" dirty="0" smtClean="0">
                <a:latin typeface="Arial"/>
              </a:rPr>
              <a:t> 정보 등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무한 스크롤 구현</a:t>
            </a:r>
            <a:endParaRPr lang="en-US" altLang="ko-KR" sz="1200" dirty="0" smtClean="0">
              <a:latin typeface="Arial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83560" y="4060487"/>
            <a:ext cx="175895" cy="16861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0" name="타원 29"/>
          <p:cNvSpPr/>
          <p:nvPr/>
        </p:nvSpPr>
        <p:spPr>
          <a:xfrm>
            <a:off x="2798331" y="402712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31" name="직사각형 30"/>
          <p:cNvSpPr/>
          <p:nvPr/>
        </p:nvSpPr>
        <p:spPr>
          <a:xfrm>
            <a:off x="7613196" y="4173291"/>
            <a:ext cx="208280" cy="19688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5" name="타원 34"/>
          <p:cNvSpPr/>
          <p:nvPr/>
        </p:nvSpPr>
        <p:spPr>
          <a:xfrm>
            <a:off x="7305316" y="414479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36" name="타원 35"/>
          <p:cNvSpPr/>
          <p:nvPr/>
        </p:nvSpPr>
        <p:spPr>
          <a:xfrm>
            <a:off x="8694668" y="492044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37" name="직사각형 36"/>
          <p:cNvSpPr/>
          <p:nvPr/>
        </p:nvSpPr>
        <p:spPr>
          <a:xfrm>
            <a:off x="8965428" y="4920539"/>
            <a:ext cx="1305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채용공고 스크랩</a:t>
            </a:r>
            <a:endParaRPr lang="en-US" altLang="ko-KR" sz="1200" dirty="0" smtClean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311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430961924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채용공고추천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UI-C-1001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개인화 맞춤 추천 알고리즘 적용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채용공고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altLang="ko-KR" dirty="0">
              <a:latin typeface="Arial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41319" y="3524092"/>
            <a:ext cx="5141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400" dirty="0" smtClean="0">
                <a:solidFill>
                  <a:srgbClr val="FF0000"/>
                </a:solidFill>
                <a:latin typeface="Arial"/>
              </a:rPr>
              <a:t>--------- </a:t>
            </a:r>
            <a:r>
              <a:rPr lang="ko-KR" altLang="en-US" sz="2400" dirty="0" smtClean="0">
                <a:solidFill>
                  <a:srgbClr val="FF0000"/>
                </a:solidFill>
                <a:latin typeface="Arial"/>
              </a:rPr>
              <a:t>추천 알고리즘 </a:t>
            </a:r>
            <a:r>
              <a:rPr lang="ko-KR" altLang="en-US" sz="2400" dirty="0" err="1" smtClean="0">
                <a:solidFill>
                  <a:srgbClr val="FF0000"/>
                </a:solidFill>
                <a:latin typeface="Arial"/>
              </a:rPr>
              <a:t>설계중</a:t>
            </a:r>
            <a:r>
              <a:rPr lang="ko-KR" altLang="en-US" sz="240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  <a:latin typeface="Arial"/>
              </a:rPr>
              <a:t>---------</a:t>
            </a:r>
          </a:p>
        </p:txBody>
      </p:sp>
      <p:sp>
        <p:nvSpPr>
          <p:cNvPr id="12" name="타원 11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3" name="타원 12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4" name="타원 13"/>
          <p:cNvSpPr/>
          <p:nvPr/>
        </p:nvSpPr>
        <p:spPr>
          <a:xfrm>
            <a:off x="8671208" y="399132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</p:spTree>
    <p:extLst>
      <p:ext uri="{BB962C8B-B14F-4D97-AF65-F5344CB8AC3E}">
        <p14:creationId xmlns:p14="http://schemas.microsoft.com/office/powerpoint/2010/main" val="350962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3564392322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미니 게임 종류 선택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UI-D-1000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스피드 퀴즈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, OX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퀴즈 중 선택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도움말 아이콘 </a:t>
                      </a:r>
                      <a:r>
                        <a:rPr lang="ko-KR" altLang="en-US" sz="1200" kern="1200" baseline="0" dirty="0" err="1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호버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시 게임 진행 방식 출력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미니게임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b="1" dirty="0" smtClean="0"/>
              <a:t>1</a:t>
            </a:r>
            <a:endParaRPr lang="ko-KR" altLang="en-US" sz="1867" b="1" dirty="0"/>
          </a:p>
        </p:txBody>
      </p:sp>
      <p:sp>
        <p:nvSpPr>
          <p:cNvPr id="8" name="타원 7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35" y="2314950"/>
            <a:ext cx="1660563" cy="36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6" y="2314950"/>
            <a:ext cx="5062500" cy="3600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421281" y="3882786"/>
            <a:ext cx="1472070" cy="20321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4225288" y="3216156"/>
            <a:ext cx="1413512" cy="53364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1636776" y="3834512"/>
            <a:ext cx="4002024" cy="15502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6435313" y="3173216"/>
            <a:ext cx="1472070" cy="66129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타원 18"/>
          <p:cNvSpPr/>
          <p:nvPr/>
        </p:nvSpPr>
        <p:spPr>
          <a:xfrm>
            <a:off x="3885848" y="337205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0" name="타원 19"/>
          <p:cNvSpPr/>
          <p:nvPr/>
        </p:nvSpPr>
        <p:spPr>
          <a:xfrm>
            <a:off x="7987598" y="336028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1" name="타원 20"/>
          <p:cNvSpPr/>
          <p:nvPr/>
        </p:nvSpPr>
        <p:spPr>
          <a:xfrm>
            <a:off x="1252317" y="447785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2" name="타원 21"/>
          <p:cNvSpPr/>
          <p:nvPr/>
        </p:nvSpPr>
        <p:spPr>
          <a:xfrm>
            <a:off x="8005368" y="463761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3" name="직사각형 22"/>
          <p:cNvSpPr/>
          <p:nvPr/>
        </p:nvSpPr>
        <p:spPr>
          <a:xfrm>
            <a:off x="8934819" y="2175352"/>
            <a:ext cx="29258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웹</a:t>
            </a:r>
            <a:r>
              <a:rPr lang="en-US" altLang="ko-KR" sz="1200" dirty="0">
                <a:latin typeface="Arial"/>
              </a:rPr>
              <a:t> </a:t>
            </a:r>
            <a:endParaRPr lang="en-US" altLang="ko-KR" sz="1200" dirty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도움말 아이콘 </a:t>
            </a:r>
            <a:r>
              <a:rPr lang="ko-KR" altLang="en-US" sz="1200" dirty="0" err="1" smtClean="0">
                <a:latin typeface="Arial"/>
              </a:rPr>
              <a:t>호버</a:t>
            </a:r>
            <a:r>
              <a:rPr lang="ko-KR" altLang="en-US" sz="1200" dirty="0" smtClean="0">
                <a:latin typeface="Arial"/>
              </a:rPr>
              <a:t> 시 게임 설명 출력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ko-KR" altLang="en-US" sz="1200" dirty="0" smtClean="0">
                <a:latin typeface="Arial"/>
              </a:rPr>
              <a:t>모바일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화면 로딩될 때 도움말 출력</a:t>
            </a:r>
            <a:r>
              <a:rPr lang="en-US" altLang="ko-KR" sz="1200" dirty="0" smtClean="0">
                <a:latin typeface="Arial"/>
              </a:rPr>
              <a:t>, X</a:t>
            </a:r>
            <a:r>
              <a:rPr lang="ko-KR" altLang="en-US" sz="1200" dirty="0" smtClean="0">
                <a:latin typeface="Arial"/>
              </a:rPr>
              <a:t>로 닫기</a:t>
            </a:r>
            <a:endParaRPr lang="en-US" altLang="ko-KR" sz="1200" dirty="0">
              <a:latin typeface="Arial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934819" y="3173216"/>
            <a:ext cx="31983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스피드 퀴즈 </a:t>
            </a:r>
            <a:r>
              <a:rPr lang="en-US" altLang="ko-KR" sz="1200" dirty="0" smtClean="0">
                <a:latin typeface="Arial"/>
              </a:rPr>
              <a:t>or</a:t>
            </a:r>
            <a:r>
              <a:rPr lang="ko-KR" altLang="en-US" sz="1200" dirty="0">
                <a:latin typeface="Arial"/>
              </a:rPr>
              <a:t> </a:t>
            </a:r>
            <a:r>
              <a:rPr lang="en-US" altLang="ko-KR" sz="1200" dirty="0" smtClean="0">
                <a:latin typeface="Arial"/>
              </a:rPr>
              <a:t>OX  </a:t>
            </a:r>
            <a:r>
              <a:rPr lang="ko-KR" altLang="en-US" sz="1200" dirty="0" smtClean="0">
                <a:latin typeface="Arial"/>
              </a:rPr>
              <a:t>게임 선택해서 게임 시작</a:t>
            </a:r>
            <a:endParaRPr lang="en-US" altLang="ko-KR" sz="1200" dirty="0" smtClean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789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3686500746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게임 주제 선택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UI-D-1100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다양한 기술 스택 중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가지 선택해서 게임 진행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+mj-ea"/>
                <a:ea typeface="+mj-ea"/>
              </a:rPr>
              <a:t>미니게임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6" y="2314950"/>
            <a:ext cx="5062500" cy="360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35" y="2314950"/>
            <a:ext cx="1660563" cy="360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564130" y="3512820"/>
            <a:ext cx="2129790" cy="162687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6492240" y="2887980"/>
            <a:ext cx="1322070" cy="24955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타원 17"/>
          <p:cNvSpPr/>
          <p:nvPr/>
        </p:nvSpPr>
        <p:spPr>
          <a:xfrm>
            <a:off x="4773344" y="419444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9" name="타원 18"/>
          <p:cNvSpPr/>
          <p:nvPr/>
        </p:nvSpPr>
        <p:spPr>
          <a:xfrm>
            <a:off x="7977977" y="387214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5" name="직사각형 14"/>
          <p:cNvSpPr/>
          <p:nvPr/>
        </p:nvSpPr>
        <p:spPr>
          <a:xfrm>
            <a:off x="8934819" y="2175352"/>
            <a:ext cx="28376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기술 스택 중 </a:t>
            </a:r>
            <a:r>
              <a:rPr lang="en-US" altLang="ko-KR" sz="1200" dirty="0" smtClean="0">
                <a:latin typeface="Arial"/>
              </a:rPr>
              <a:t>1</a:t>
            </a:r>
            <a:r>
              <a:rPr lang="ko-KR" altLang="en-US" sz="1200" dirty="0" smtClean="0">
                <a:latin typeface="Arial"/>
              </a:rPr>
              <a:t>가지 선택해서 게임 시작</a:t>
            </a:r>
            <a:endParaRPr lang="en-US" altLang="ko-KR" sz="12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470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3393757327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스피드 퀴즈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UI-D-1100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문제를 주어진 시간 내에 풀이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+mj-ea"/>
                <a:ea typeface="+mj-ea"/>
              </a:rPr>
              <a:t>미니게임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2919636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10406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각 문제 출력</a:t>
            </a:r>
            <a:endParaRPr lang="ko-KR" altLang="en-US" sz="1200" dirty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34819" y="2919636"/>
            <a:ext cx="21611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문제에 해당하는 정답 입력란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13" y="2358929"/>
            <a:ext cx="5062500" cy="360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23605" y="3512820"/>
            <a:ext cx="3784418" cy="51924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2675343" y="4216625"/>
            <a:ext cx="1549947" cy="51924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1410423" y="5074920"/>
            <a:ext cx="4026447" cy="3124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5193792" y="5428886"/>
            <a:ext cx="578358" cy="24039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타원 17"/>
          <p:cNvSpPr/>
          <p:nvPr/>
        </p:nvSpPr>
        <p:spPr>
          <a:xfrm>
            <a:off x="5482971" y="359596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9" name="타원 18"/>
          <p:cNvSpPr/>
          <p:nvPr/>
        </p:nvSpPr>
        <p:spPr>
          <a:xfrm>
            <a:off x="4285714" y="434444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0" name="타원 19"/>
          <p:cNvSpPr/>
          <p:nvPr/>
        </p:nvSpPr>
        <p:spPr>
          <a:xfrm>
            <a:off x="5497294" y="509932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18" y="2358929"/>
            <a:ext cx="1660563" cy="360000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69757" y="5428886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22" name="직사각형 21"/>
          <p:cNvSpPr/>
          <p:nvPr/>
        </p:nvSpPr>
        <p:spPr>
          <a:xfrm>
            <a:off x="6394540" y="3375660"/>
            <a:ext cx="1602650" cy="5460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3" name="직사각형 22"/>
          <p:cNvSpPr/>
          <p:nvPr/>
        </p:nvSpPr>
        <p:spPr>
          <a:xfrm>
            <a:off x="6394540" y="4552950"/>
            <a:ext cx="1602650" cy="31041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6480047" y="4032068"/>
            <a:ext cx="1450849" cy="4728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6" name="타원 25"/>
          <p:cNvSpPr/>
          <p:nvPr/>
        </p:nvSpPr>
        <p:spPr>
          <a:xfrm>
            <a:off x="8045753" y="351282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7" name="타원 26"/>
          <p:cNvSpPr/>
          <p:nvPr/>
        </p:nvSpPr>
        <p:spPr>
          <a:xfrm>
            <a:off x="8053350" y="409040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8" name="타원 27"/>
          <p:cNvSpPr/>
          <p:nvPr/>
        </p:nvSpPr>
        <p:spPr>
          <a:xfrm>
            <a:off x="8068368" y="457635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sp>
        <p:nvSpPr>
          <p:cNvPr id="29" name="타원 28"/>
          <p:cNvSpPr/>
          <p:nvPr/>
        </p:nvSpPr>
        <p:spPr>
          <a:xfrm>
            <a:off x="8671208" y="366981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sp>
        <p:nvSpPr>
          <p:cNvPr id="30" name="타원 29"/>
          <p:cNvSpPr/>
          <p:nvPr/>
        </p:nvSpPr>
        <p:spPr>
          <a:xfrm>
            <a:off x="8671208" y="441152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31" name="직사각형 30"/>
          <p:cNvSpPr/>
          <p:nvPr/>
        </p:nvSpPr>
        <p:spPr>
          <a:xfrm>
            <a:off x="8934819" y="3656431"/>
            <a:ext cx="18020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타이머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한 문제당 </a:t>
            </a:r>
            <a:r>
              <a:rPr lang="en-US" altLang="ko-KR" sz="1200" dirty="0" smtClean="0">
                <a:latin typeface="Arial"/>
              </a:rPr>
              <a:t>10</a:t>
            </a:r>
            <a:r>
              <a:rPr lang="ko-KR" altLang="en-US" sz="1200" dirty="0" smtClean="0">
                <a:latin typeface="Arial"/>
              </a:rPr>
              <a:t>초 </a:t>
            </a:r>
            <a:endParaRPr lang="en-US" altLang="ko-KR" sz="1200" dirty="0" smtClean="0">
              <a:latin typeface="Arial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934819" y="4401701"/>
            <a:ext cx="31197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200" dirty="0" smtClean="0">
                <a:latin typeface="Arial"/>
              </a:rPr>
              <a:t>10</a:t>
            </a:r>
            <a:r>
              <a:rPr lang="ko-KR" altLang="en-US" sz="1200" dirty="0" smtClean="0">
                <a:latin typeface="Arial"/>
              </a:rPr>
              <a:t>초내 에 입력 후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다음 문제로 넘어가거나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en-US" altLang="ko-KR" sz="1200" dirty="0" smtClean="0">
                <a:latin typeface="Arial"/>
              </a:rPr>
              <a:t>10</a:t>
            </a:r>
            <a:r>
              <a:rPr lang="ko-KR" altLang="en-US" sz="1200" dirty="0" smtClean="0">
                <a:latin typeface="Arial"/>
              </a:rPr>
              <a:t>초 지나면 자동으로 오답 처리 후 이동</a:t>
            </a:r>
            <a:endParaRPr lang="en-US" altLang="ko-KR" sz="1200" dirty="0" smtClean="0">
              <a:latin typeface="Arial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467395" y="2634439"/>
            <a:ext cx="578358" cy="24039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7" name="타원 36"/>
          <p:cNvSpPr/>
          <p:nvPr/>
        </p:nvSpPr>
        <p:spPr>
          <a:xfrm>
            <a:off x="7139847" y="262663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</p:spTree>
    <p:extLst>
      <p:ext uri="{BB962C8B-B14F-4D97-AF65-F5344CB8AC3E}">
        <p14:creationId xmlns:p14="http://schemas.microsoft.com/office/powerpoint/2010/main" val="2068360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1012671186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스피드 퀴즈 결과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UI-D-1101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스피드 퀴즈 결과 출력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+mj-ea"/>
                <a:ea typeface="+mj-ea"/>
              </a:rPr>
              <a:t>미니게임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0" name="직사각형 9"/>
          <p:cNvSpPr/>
          <p:nvPr/>
        </p:nvSpPr>
        <p:spPr>
          <a:xfrm>
            <a:off x="8934819" y="3175670"/>
            <a:ext cx="2752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각 문제에 대한 상세한 정답 현황 출력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6" y="2314950"/>
            <a:ext cx="5062500" cy="36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35" y="2314950"/>
            <a:ext cx="1660563" cy="360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312159" y="3377711"/>
            <a:ext cx="482601" cy="36117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1285239" y="3934364"/>
            <a:ext cx="4323081" cy="11862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6347739" y="3271520"/>
            <a:ext cx="1602461" cy="23418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6917055" y="3129915"/>
            <a:ext cx="415290" cy="1295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타원 16"/>
          <p:cNvSpPr/>
          <p:nvPr/>
        </p:nvSpPr>
        <p:spPr>
          <a:xfrm>
            <a:off x="2974888" y="341616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8" name="타원 17"/>
          <p:cNvSpPr/>
          <p:nvPr/>
        </p:nvSpPr>
        <p:spPr>
          <a:xfrm>
            <a:off x="981916" y="439569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9" name="타원 18"/>
          <p:cNvSpPr/>
          <p:nvPr/>
        </p:nvSpPr>
        <p:spPr>
          <a:xfrm>
            <a:off x="7392768" y="296394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0" name="타원 19"/>
          <p:cNvSpPr/>
          <p:nvPr/>
        </p:nvSpPr>
        <p:spPr>
          <a:xfrm>
            <a:off x="8023138" y="431065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1" name="직사각형 20"/>
          <p:cNvSpPr/>
          <p:nvPr/>
        </p:nvSpPr>
        <p:spPr>
          <a:xfrm>
            <a:off x="8934819" y="2189945"/>
            <a:ext cx="2752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게임 결과 출력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en-US" altLang="ko-KR" sz="1200" dirty="0" smtClean="0">
                <a:latin typeface="Arial"/>
              </a:rPr>
              <a:t>- 7</a:t>
            </a:r>
            <a:r>
              <a:rPr lang="ko-KR" altLang="en-US" sz="1200" dirty="0" smtClean="0">
                <a:latin typeface="Arial"/>
              </a:rPr>
              <a:t>문제 이상 정답 시 승리 횟수 </a:t>
            </a:r>
            <a:r>
              <a:rPr lang="en-US" altLang="ko-KR" sz="1200" dirty="0" smtClean="0">
                <a:latin typeface="Arial"/>
              </a:rPr>
              <a:t>1 </a:t>
            </a:r>
            <a:r>
              <a:rPr lang="ko-KR" altLang="en-US" sz="1200" dirty="0" smtClean="0">
                <a:latin typeface="Arial"/>
              </a:rPr>
              <a:t>증가</a:t>
            </a:r>
            <a:endParaRPr lang="en-US" altLang="ko-KR" sz="1200" dirty="0" smtClean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223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ko-KR" altLang="en-US" sz="1800">
                <a:solidFill>
                  <a:schemeClr val="dk1"/>
                </a:solidFill>
              </a:rPr>
              <a:t/>
            </a:r>
            <a:br>
              <a:rPr lang="ko-KR" alt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111" name="Google Shape;111;p15"/>
          <p:cNvGraphicFramePr/>
          <p:nvPr>
            <p:extLst>
              <p:ext uri="{D42A27DB-BD31-4B8C-83A1-F6EECF244321}">
                <p14:modId xmlns:p14="http://schemas.microsoft.com/office/powerpoint/2010/main" val="4085684563"/>
              </p:ext>
            </p:extLst>
          </p:nvPr>
        </p:nvGraphicFramePr>
        <p:xfrm>
          <a:off x="203201" y="951324"/>
          <a:ext cx="11806937" cy="5501680"/>
        </p:xfrm>
        <a:graphic>
          <a:graphicData uri="http://schemas.openxmlformats.org/drawingml/2006/table">
            <a:tbl>
              <a:tblPr firstRow="1">
                <a:noFill/>
              </a:tblPr>
              <a:tblGrid>
                <a:gridCol w="1372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8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23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smtClean="0"/>
                        <a:t>대</a:t>
                      </a:r>
                      <a:r>
                        <a:rPr lang="en-US" altLang="ko-KR" sz="1400" b="1" u="none" strike="noStrike" cap="none" baseline="0" dirty="0" smtClean="0"/>
                        <a:t> </a:t>
                      </a:r>
                      <a:r>
                        <a:rPr lang="ko-KR" sz="1400" b="1" u="none" strike="noStrike" cap="none" dirty="0" smtClean="0"/>
                        <a:t>메뉴</a:t>
                      </a:r>
                      <a:endParaRPr sz="1400" b="1" u="none" strike="noStrike" cap="none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smtClean="0"/>
                        <a:t>중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메뉴</a:t>
                      </a:r>
                      <a:endParaRPr sz="1400" b="1" u="none" strike="noStrike" cap="none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err="1"/>
                        <a:t>Screen</a:t>
                      </a:r>
                      <a:r>
                        <a:rPr lang="ko-KR" sz="1400" b="1" u="none" strike="noStrike" cap="none" dirty="0"/>
                        <a:t> ID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err="1"/>
                        <a:t>Page</a:t>
                      </a:r>
                      <a:r>
                        <a:rPr lang="ko-KR" sz="1400" b="1" u="none" strike="noStrike" cap="none" dirty="0"/>
                        <a:t> </a:t>
                      </a:r>
                      <a:r>
                        <a:rPr lang="ko-KR" sz="1400" b="1" u="none" strike="noStrike" cap="none" dirty="0" err="1"/>
                        <a:t>title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/>
                        <a:t>설명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/>
                        <a:t>비고, </a:t>
                      </a:r>
                      <a:r>
                        <a:rPr lang="ko-KR" sz="1400" b="1" u="none" strike="noStrike" cap="none" dirty="0" smtClean="0"/>
                        <a:t>관계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화면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ID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Arial"/>
                          <a:sym typeface="Arial"/>
                        </a:rPr>
                        <a:t>페이지소개</a:t>
                      </a:r>
                      <a:endParaRPr kumimoji="0" lang="ko-KR" alt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cs typeface="Arial"/>
                        <a:sym typeface="Arial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+mn-lt"/>
                        </a:rPr>
                        <a:t>UI-A-1</a:t>
                      </a:r>
                      <a:r>
                        <a:rPr lang="en-US" altLang="ko-KR" sz="1200" dirty="0">
                          <a:latin typeface="+mn-lt"/>
                        </a:rPr>
                        <a:t>000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서비스 소개</a:t>
                      </a:r>
                      <a:r>
                        <a:rPr lang="en-US" altLang="ko-KR" sz="1200" dirty="0" smtClean="0">
                          <a:latin typeface="+mn-lt"/>
                        </a:rPr>
                        <a:t>1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사이트 이름 및 한 줄 소개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200" dirty="0">
                          <a:latin typeface="+mn-lt"/>
                        </a:rPr>
                        <a:t> </a:t>
                      </a:r>
                      <a:r>
                        <a:rPr lang="ko-KR" altLang="en-US" sz="1200" dirty="0" smtClean="0">
                          <a:latin typeface="+mn-lt"/>
                        </a:rPr>
                        <a:t>로그인</a:t>
                      </a:r>
                      <a:r>
                        <a:rPr lang="en-US" altLang="ko-KR" sz="1200" dirty="0" smtClean="0">
                          <a:latin typeface="+mn-lt"/>
                        </a:rPr>
                        <a:t>/</a:t>
                      </a:r>
                      <a:r>
                        <a:rPr lang="ko-KR" altLang="en-US" sz="1200" dirty="0" smtClean="0">
                          <a:latin typeface="+mn-lt"/>
                        </a:rPr>
                        <a:t>회원가입 버튼 클릭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UI-B-1000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+mn-lt"/>
                        </a:rPr>
                        <a:t> 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+mn-lt"/>
                        </a:rPr>
                        <a:t>UI-A-1</a:t>
                      </a:r>
                      <a:r>
                        <a:rPr lang="en-US" altLang="ko-KR" sz="1200" dirty="0">
                          <a:latin typeface="+mn-lt"/>
                        </a:rPr>
                        <a:t>001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서비스 소개</a:t>
                      </a:r>
                      <a:r>
                        <a:rPr lang="en-US" altLang="ko-KR" sz="1200" dirty="0" smtClean="0">
                          <a:latin typeface="+mn-lt"/>
                        </a:rPr>
                        <a:t>2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채용공고 조회 기능 소개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로그인</a:t>
                      </a:r>
                      <a:r>
                        <a:rPr lang="en-US" altLang="ko-KR" sz="1200" dirty="0" smtClean="0">
                          <a:latin typeface="+mn-lt"/>
                        </a:rPr>
                        <a:t>/</a:t>
                      </a:r>
                      <a:r>
                        <a:rPr lang="ko-KR" altLang="en-US" sz="1200" dirty="0" smtClean="0">
                          <a:latin typeface="+mn-lt"/>
                        </a:rPr>
                        <a:t>회원가입 버튼 클릭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UI-B-1000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Arial"/>
                          <a:sym typeface="Arial"/>
                        </a:rPr>
                        <a:t>UI-A-1002</a:t>
                      </a: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서비스 소개</a:t>
                      </a: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Arial"/>
                          <a:sym typeface="Arial"/>
                        </a:rPr>
                        <a:t>3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채용공고 추천 기능 소개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로그인</a:t>
                      </a:r>
                      <a:r>
                        <a:rPr lang="en-US" altLang="ko-KR" sz="1200" dirty="0" smtClean="0">
                          <a:latin typeface="+mn-lt"/>
                        </a:rPr>
                        <a:t>/</a:t>
                      </a:r>
                      <a:r>
                        <a:rPr lang="ko-KR" altLang="en-US" sz="1200" dirty="0" smtClean="0">
                          <a:latin typeface="+mn-lt"/>
                        </a:rPr>
                        <a:t>회원가입 버튼 클릭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UI-B-1000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745274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Arial"/>
                          <a:sym typeface="Arial"/>
                        </a:rPr>
                        <a:t>UI-A-1003</a:t>
                      </a: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cs typeface="Arial"/>
                        <a:sym typeface="Arial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서비스 소개</a:t>
                      </a:r>
                      <a:r>
                        <a:rPr lang="en-US" altLang="ko-KR" sz="1200" dirty="0" smtClean="0">
                          <a:latin typeface="+mn-lt"/>
                        </a:rPr>
                        <a:t>4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간편 이력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관리 기능 소개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로그인</a:t>
                      </a:r>
                      <a:r>
                        <a:rPr lang="en-US" altLang="ko-KR" sz="1200" dirty="0" smtClean="0">
                          <a:latin typeface="+mn-lt"/>
                        </a:rPr>
                        <a:t>/</a:t>
                      </a:r>
                      <a:r>
                        <a:rPr lang="ko-KR" altLang="en-US" sz="1200" dirty="0" smtClean="0">
                          <a:latin typeface="+mn-lt"/>
                        </a:rPr>
                        <a:t>회원가입 버튼 클릭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UI-B-1000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Arial"/>
                          <a:sym typeface="Arial"/>
                        </a:rPr>
                        <a:t>UI-A-1004</a:t>
                      </a: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cs typeface="Arial"/>
                        <a:sym typeface="Arial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서비스 소개</a:t>
                      </a:r>
                      <a:r>
                        <a:rPr lang="en-US" altLang="ko-KR" sz="1200" dirty="0" smtClean="0">
                          <a:latin typeface="+mn-lt"/>
                        </a:rPr>
                        <a:t>5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미니 게임 기능 소개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로그인</a:t>
                      </a:r>
                      <a:r>
                        <a:rPr lang="en-US" altLang="ko-KR" sz="1200" dirty="0" smtClean="0">
                          <a:latin typeface="+mn-lt"/>
                        </a:rPr>
                        <a:t>/</a:t>
                      </a:r>
                      <a:r>
                        <a:rPr lang="ko-KR" altLang="en-US" sz="1200" dirty="0" smtClean="0">
                          <a:latin typeface="+mn-lt"/>
                        </a:rPr>
                        <a:t>회원가입 버튼 클릭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UI-B-1000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회원가입</a:t>
                      </a: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로그인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UI-B-1000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첫 회원가입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소셜회원가입</a:t>
                      </a:r>
                      <a:r>
                        <a:rPr lang="en-US" altLang="ko-KR" sz="1200" dirty="0" smtClean="0">
                          <a:latin typeface="+mn-lt"/>
                        </a:rPr>
                        <a:t>,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자체회원가입 이용 가능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소셜회원가입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UI-B-1001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소셜회원가입</a:t>
                      </a:r>
                      <a:r>
                        <a:rPr lang="en-US" altLang="ko-KR" sz="1200" dirty="0" smtClean="0">
                          <a:latin typeface="+mn-lt"/>
                        </a:rPr>
                        <a:t>/</a:t>
                      </a:r>
                      <a:r>
                        <a:rPr lang="ko-KR" altLang="en-US" sz="1200" dirty="0" smtClean="0">
                          <a:latin typeface="+mn-lt"/>
                        </a:rPr>
                        <a:t>로그인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각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소셜계정</a:t>
                      </a:r>
                      <a:r>
                        <a:rPr lang="ko-KR" altLang="en-US" sz="1200" dirty="0" smtClean="0">
                          <a:latin typeface="+mn-lt"/>
                        </a:rPr>
                        <a:t>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로그인으로</a:t>
                      </a:r>
                      <a:r>
                        <a:rPr lang="ko-KR" altLang="en-US" sz="1200" dirty="0" smtClean="0">
                          <a:latin typeface="+mn-lt"/>
                        </a:rPr>
                        <a:t> 이동 후 로그인 실시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로그인 완료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UI-C-1000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자체회원가입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UI-B-1002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자체회원가입</a:t>
                      </a:r>
                      <a:r>
                        <a:rPr lang="en-US" altLang="ko-KR" sz="1200" dirty="0" smtClean="0">
                          <a:latin typeface="+mn-lt"/>
                        </a:rPr>
                        <a:t>/</a:t>
                      </a:r>
                      <a:r>
                        <a:rPr lang="ko-KR" altLang="en-US" sz="1200" dirty="0" smtClean="0">
                          <a:latin typeface="+mn-lt"/>
                        </a:rPr>
                        <a:t>로그인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로그인 창에서 계정 유무 확인 후</a:t>
                      </a:r>
                      <a:r>
                        <a:rPr lang="en-US" altLang="ko-KR" sz="1200" dirty="0" smtClean="0">
                          <a:latin typeface="+mn-lt"/>
                        </a:rPr>
                        <a:t>,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없으면 회원가입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로그인 완료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UI-C-1000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채용공고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채용공고목록</a:t>
                      </a: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UI-C-1000</a:t>
                      </a: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채용공고조회 및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검색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dirty="0" smtClean="0">
                          <a:latin typeface="+mn-lt"/>
                        </a:rPr>
                        <a:t>-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기술스택</a:t>
                      </a:r>
                      <a:r>
                        <a:rPr lang="ko-KR" altLang="en-US" sz="1200" dirty="0" smtClean="0">
                          <a:latin typeface="+mn-lt"/>
                        </a:rPr>
                        <a:t> 필터 적용하여 채용공고 조회 가능</a:t>
                      </a:r>
                      <a:r>
                        <a:rPr lang="en-US" altLang="ko-KR" sz="1200" dirty="0" smtClean="0">
                          <a:latin typeface="+mn-lt"/>
                        </a:rPr>
                        <a:t/>
                      </a:r>
                      <a:br>
                        <a:rPr lang="en-US" altLang="ko-KR" sz="1200" dirty="0" smtClean="0">
                          <a:latin typeface="+mn-lt"/>
                        </a:rPr>
                      </a:br>
                      <a:r>
                        <a:rPr lang="en-US" altLang="ko-KR" sz="1200" dirty="0" smtClean="0">
                          <a:latin typeface="+mn-lt"/>
                        </a:rPr>
                        <a:t>- </a:t>
                      </a:r>
                      <a:r>
                        <a:rPr lang="ko-KR" altLang="en-US" sz="1200" dirty="0" smtClean="0">
                          <a:latin typeface="+mn-lt"/>
                        </a:rPr>
                        <a:t>검색기능은 검색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+mn-lt"/>
                        </a:rPr>
                        <a:t>피워드가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포함된 공고 검색 가능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/>
                      </a:r>
                      <a:br>
                        <a:rPr lang="en-US" altLang="ko-KR" sz="1200" baseline="0" dirty="0" smtClean="0">
                          <a:latin typeface="+mn-lt"/>
                        </a:rPr>
                      </a:br>
                      <a:r>
                        <a:rPr lang="en-US" altLang="ko-KR" sz="1200" baseline="0" dirty="0" smtClean="0">
                          <a:latin typeface="+mn-lt"/>
                        </a:rPr>
                        <a:t>-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채용공고 스크랩 및 </a:t>
                      </a:r>
                      <a:r>
                        <a:rPr lang="ko-KR" altLang="en-US" sz="1200" baseline="0" dirty="0" err="1" smtClean="0">
                          <a:latin typeface="+mn-lt"/>
                        </a:rPr>
                        <a:t>스크랩해제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가능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클릭하면 각 공고의 </a:t>
                      </a:r>
                      <a:r>
                        <a:rPr lang="en-US" altLang="ko-KR" sz="1200" dirty="0" smtClean="0">
                          <a:latin typeface="+mn-lt"/>
                        </a:rPr>
                        <a:t>URL</a:t>
                      </a:r>
                      <a:r>
                        <a:rPr lang="ko-KR" altLang="en-US" sz="1200" dirty="0" smtClean="0">
                          <a:latin typeface="+mn-lt"/>
                        </a:rPr>
                        <a:t>로 연결</a:t>
                      </a:r>
                      <a:endParaRPr lang="en-US" altLang="ko-KR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327447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채용공고추천</a:t>
                      </a: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UI-C-1001</a:t>
                      </a: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채용공고추천</a:t>
                      </a: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+mn-lt"/>
                        </a:rPr>
                        <a:t>- </a:t>
                      </a:r>
                      <a:r>
                        <a:rPr lang="ko-KR" altLang="en-US" sz="1200" dirty="0" smtClean="0">
                          <a:latin typeface="+mn-lt"/>
                        </a:rPr>
                        <a:t>개인화 맞춤 추천 알고리즘 적용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9321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1" y="335057"/>
            <a:ext cx="19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스크린 목록</a:t>
            </a:r>
            <a:endParaRPr lang="en-US" altLang="ko-KR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9314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3509421583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OX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퀴즈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UI-D-1200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다양한 기술 스택 중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가지 선택해서 게임 진행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+mj-ea"/>
                <a:ea typeface="+mj-ea"/>
              </a:rPr>
              <a:t>미니게임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35" y="2314950"/>
            <a:ext cx="1660563" cy="36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6" y="2314950"/>
            <a:ext cx="5062500" cy="360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86803" y="3565791"/>
            <a:ext cx="3742269" cy="42708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타원 12"/>
          <p:cNvSpPr/>
          <p:nvPr/>
        </p:nvSpPr>
        <p:spPr>
          <a:xfrm>
            <a:off x="1483480" y="364752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4" name="직사각형 13"/>
          <p:cNvSpPr/>
          <p:nvPr/>
        </p:nvSpPr>
        <p:spPr>
          <a:xfrm>
            <a:off x="2191777" y="4526825"/>
            <a:ext cx="2697215" cy="77059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>
          <a:xfrm>
            <a:off x="1887769" y="474209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6" name="직사각형 15"/>
          <p:cNvSpPr/>
          <p:nvPr/>
        </p:nvSpPr>
        <p:spPr>
          <a:xfrm>
            <a:off x="6342869" y="3675210"/>
            <a:ext cx="1644730" cy="48226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타원 16"/>
          <p:cNvSpPr/>
          <p:nvPr/>
        </p:nvSpPr>
        <p:spPr>
          <a:xfrm>
            <a:off x="8023138" y="377933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8" name="직사각형 17"/>
          <p:cNvSpPr/>
          <p:nvPr/>
        </p:nvSpPr>
        <p:spPr>
          <a:xfrm>
            <a:off x="6424907" y="4712783"/>
            <a:ext cx="1465059" cy="48226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타원 18"/>
          <p:cNvSpPr/>
          <p:nvPr/>
        </p:nvSpPr>
        <p:spPr>
          <a:xfrm>
            <a:off x="7950390" y="482210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0" name="타원 19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1" name="타원 20"/>
          <p:cNvSpPr/>
          <p:nvPr/>
        </p:nvSpPr>
        <p:spPr>
          <a:xfrm>
            <a:off x="8671208" y="2919636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2" name="직사각형 21"/>
          <p:cNvSpPr/>
          <p:nvPr/>
        </p:nvSpPr>
        <p:spPr>
          <a:xfrm>
            <a:off x="8934819" y="2175352"/>
            <a:ext cx="10406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각 문제 출력</a:t>
            </a:r>
            <a:endParaRPr lang="ko-KR" altLang="en-US" sz="1200" dirty="0">
              <a:latin typeface="Arial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934819" y="2919636"/>
            <a:ext cx="23150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문제에 해당하는 정답 선택하면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ko-KR" altLang="en-US" sz="1200" dirty="0" smtClean="0">
                <a:latin typeface="Arial"/>
              </a:rPr>
              <a:t>자동으로 다음 문제로 이동</a:t>
            </a:r>
            <a:endParaRPr lang="en-US" altLang="ko-KR" sz="1200" dirty="0" smtClean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832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4128985874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OX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퀴즈 결과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UI-D-1201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OX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결과 출력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+mj-ea"/>
                <a:ea typeface="+mj-ea"/>
              </a:rPr>
              <a:t>미니게임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55" y="2314950"/>
            <a:ext cx="5062500" cy="36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69" y="2314950"/>
            <a:ext cx="1660563" cy="360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312159" y="3377711"/>
            <a:ext cx="482601" cy="36117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1285239" y="3934364"/>
            <a:ext cx="4323081" cy="11862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6347739" y="3377710"/>
            <a:ext cx="1602461" cy="223568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6727160" y="3177934"/>
            <a:ext cx="415290" cy="16465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2974888" y="341616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7" name="타원 16"/>
          <p:cNvSpPr/>
          <p:nvPr/>
        </p:nvSpPr>
        <p:spPr>
          <a:xfrm>
            <a:off x="981916" y="439569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8" name="타원 17"/>
          <p:cNvSpPr/>
          <p:nvPr/>
        </p:nvSpPr>
        <p:spPr>
          <a:xfrm>
            <a:off x="6413143" y="307898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9" name="타원 18"/>
          <p:cNvSpPr/>
          <p:nvPr/>
        </p:nvSpPr>
        <p:spPr>
          <a:xfrm>
            <a:off x="8023138" y="431065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0" name="타원 19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1" name="타원 20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2" name="직사각형 21"/>
          <p:cNvSpPr/>
          <p:nvPr/>
        </p:nvSpPr>
        <p:spPr>
          <a:xfrm>
            <a:off x="8934819" y="3175670"/>
            <a:ext cx="2752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각 문제에 대한 상세한 정답 현황 출력</a:t>
            </a:r>
            <a:endParaRPr lang="en-US" altLang="ko-KR" sz="1200" dirty="0" smtClean="0">
              <a:latin typeface="Arial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934819" y="2189945"/>
            <a:ext cx="2752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게임 결과 출력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en-US" altLang="ko-KR" sz="1200" dirty="0" smtClean="0">
                <a:latin typeface="Arial"/>
              </a:rPr>
              <a:t>- 7</a:t>
            </a:r>
            <a:r>
              <a:rPr lang="ko-KR" altLang="en-US" sz="1200" dirty="0" smtClean="0">
                <a:latin typeface="Arial"/>
              </a:rPr>
              <a:t>문제 이상 정답 시 승리 횟수 </a:t>
            </a:r>
            <a:r>
              <a:rPr lang="en-US" altLang="ko-KR" sz="1200" dirty="0" smtClean="0">
                <a:latin typeface="Arial"/>
              </a:rPr>
              <a:t>1 </a:t>
            </a:r>
            <a:r>
              <a:rPr lang="ko-KR" altLang="en-US" sz="1200" dirty="0" smtClean="0">
                <a:latin typeface="Arial"/>
              </a:rPr>
              <a:t>증가</a:t>
            </a:r>
            <a:endParaRPr lang="en-US" altLang="ko-KR" sz="1200" dirty="0" smtClean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591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3376526349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면접 대비 퀴즈 진행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UI-E-1001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여러가지 기술 스택 선택해서 면접 대비 퀴즈 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면접 대비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22044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여러가지 기술 스택 선택 가능</a:t>
            </a:r>
            <a:endParaRPr lang="en-US" altLang="ko-KR" sz="1200" dirty="0" smtClean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34819" y="3175670"/>
            <a:ext cx="1545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면접 대비 퀴즈 시작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81" y="2309186"/>
            <a:ext cx="1660563" cy="36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22" y="2309186"/>
            <a:ext cx="5062500" cy="360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365248" y="3909060"/>
            <a:ext cx="2286000" cy="8343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3187699" y="5035466"/>
            <a:ext cx="702969" cy="29345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6391304" y="3439280"/>
            <a:ext cx="1435960" cy="183985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6817360" y="5324169"/>
            <a:ext cx="604520" cy="2231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2023443" y="413504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7" name="타원 16"/>
          <p:cNvSpPr/>
          <p:nvPr/>
        </p:nvSpPr>
        <p:spPr>
          <a:xfrm>
            <a:off x="2821615" y="505038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8" name="타원 17"/>
          <p:cNvSpPr/>
          <p:nvPr/>
        </p:nvSpPr>
        <p:spPr>
          <a:xfrm>
            <a:off x="7934187" y="416142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9" name="타원 18"/>
          <p:cNvSpPr/>
          <p:nvPr/>
        </p:nvSpPr>
        <p:spPr>
          <a:xfrm>
            <a:off x="7500765" y="533054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</p:spTree>
    <p:extLst>
      <p:ext uri="{BB962C8B-B14F-4D97-AF65-F5344CB8AC3E}">
        <p14:creationId xmlns:p14="http://schemas.microsoft.com/office/powerpoint/2010/main" val="216925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1799185359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면접 대비 퀴즈 주제 선택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UI-E-1000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한 문제당 주어진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40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초 이내에 답변 입력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면접 대비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11" y="2314950"/>
            <a:ext cx="1660563" cy="36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52" y="2314950"/>
            <a:ext cx="5062500" cy="360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00317" y="3637335"/>
            <a:ext cx="3736613" cy="355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1600317" y="4030980"/>
            <a:ext cx="3736613" cy="10477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1545095" y="5116830"/>
            <a:ext cx="3933685" cy="228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5161280" y="5401590"/>
            <a:ext cx="563879" cy="21625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1281484" y="368330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7" name="타원 16"/>
          <p:cNvSpPr/>
          <p:nvPr/>
        </p:nvSpPr>
        <p:spPr>
          <a:xfrm>
            <a:off x="1259813" y="442304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8" name="타원 17"/>
          <p:cNvSpPr/>
          <p:nvPr/>
        </p:nvSpPr>
        <p:spPr>
          <a:xfrm>
            <a:off x="1254593" y="509932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ko-KR" altLang="en-US" sz="1867" dirty="0"/>
          </a:p>
        </p:txBody>
      </p:sp>
      <p:sp>
        <p:nvSpPr>
          <p:cNvPr id="19" name="타원 18"/>
          <p:cNvSpPr/>
          <p:nvPr/>
        </p:nvSpPr>
        <p:spPr>
          <a:xfrm>
            <a:off x="4837245" y="540159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20" name="직사각형 19"/>
          <p:cNvSpPr/>
          <p:nvPr/>
        </p:nvSpPr>
        <p:spPr>
          <a:xfrm>
            <a:off x="6358457" y="3153096"/>
            <a:ext cx="1601903" cy="33940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>
          <a:xfrm>
            <a:off x="6358457" y="3517900"/>
            <a:ext cx="1601903" cy="10384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6365451" y="4592916"/>
            <a:ext cx="1594910" cy="17910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3" name="직사각형 22"/>
          <p:cNvSpPr/>
          <p:nvPr/>
        </p:nvSpPr>
        <p:spPr>
          <a:xfrm>
            <a:off x="7485380" y="2632103"/>
            <a:ext cx="474980" cy="17910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타원 23"/>
          <p:cNvSpPr/>
          <p:nvPr/>
        </p:nvSpPr>
        <p:spPr>
          <a:xfrm>
            <a:off x="8023138" y="258985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25" name="타원 24"/>
          <p:cNvSpPr/>
          <p:nvPr/>
        </p:nvSpPr>
        <p:spPr>
          <a:xfrm>
            <a:off x="8039870" y="455485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ko-KR" altLang="en-US" sz="1867" dirty="0"/>
          </a:p>
        </p:txBody>
      </p:sp>
      <p:sp>
        <p:nvSpPr>
          <p:cNvPr id="26" name="타원 25"/>
          <p:cNvSpPr/>
          <p:nvPr/>
        </p:nvSpPr>
        <p:spPr>
          <a:xfrm>
            <a:off x="8042217" y="3815106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7" name="타원 26"/>
          <p:cNvSpPr/>
          <p:nvPr/>
        </p:nvSpPr>
        <p:spPr>
          <a:xfrm>
            <a:off x="8019020" y="320247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8" name="타원 27"/>
          <p:cNvSpPr/>
          <p:nvPr/>
        </p:nvSpPr>
        <p:spPr>
          <a:xfrm>
            <a:off x="8671208" y="382849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ko-KR" altLang="en-US" sz="1867" dirty="0"/>
          </a:p>
        </p:txBody>
      </p:sp>
      <p:sp>
        <p:nvSpPr>
          <p:cNvPr id="29" name="타원 28"/>
          <p:cNvSpPr/>
          <p:nvPr/>
        </p:nvSpPr>
        <p:spPr>
          <a:xfrm>
            <a:off x="8671208" y="459176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30" name="타원 29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31" name="타원 30"/>
          <p:cNvSpPr/>
          <p:nvPr/>
        </p:nvSpPr>
        <p:spPr>
          <a:xfrm>
            <a:off x="8671208" y="2919636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35" name="직사각형 34"/>
          <p:cNvSpPr/>
          <p:nvPr/>
        </p:nvSpPr>
        <p:spPr>
          <a:xfrm>
            <a:off x="8934819" y="2175352"/>
            <a:ext cx="10406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각 문제 출력</a:t>
            </a:r>
            <a:endParaRPr lang="ko-KR" altLang="en-US" sz="1200" dirty="0">
              <a:latin typeface="Arial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934819" y="2919636"/>
            <a:ext cx="23583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문제에 해당하는 정답 입력란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ko-KR" altLang="en-US" sz="1200" dirty="0" smtClean="0">
                <a:latin typeface="Arial"/>
              </a:rPr>
              <a:t>작성한 답안을 마이 페이지에서 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ko-KR" altLang="en-US" sz="1200" dirty="0" smtClean="0">
                <a:latin typeface="Arial"/>
              </a:rPr>
              <a:t>예시 답변과 함께 확인 가능</a:t>
            </a:r>
            <a:endParaRPr lang="en-US" altLang="ko-KR" sz="1200" dirty="0" smtClean="0">
              <a:latin typeface="Arial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34819" y="3815106"/>
            <a:ext cx="1912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한 문제에 </a:t>
            </a:r>
            <a:r>
              <a:rPr lang="en-US" altLang="ko-KR" sz="1200" dirty="0" smtClean="0">
                <a:latin typeface="Arial"/>
              </a:rPr>
              <a:t>40</a:t>
            </a:r>
            <a:r>
              <a:rPr lang="ko-KR" altLang="en-US" sz="1200" dirty="0" smtClean="0">
                <a:latin typeface="Arial"/>
              </a:rPr>
              <a:t>초 시간 부여</a:t>
            </a:r>
            <a:endParaRPr lang="en-US" altLang="ko-KR" sz="1200" dirty="0" smtClean="0">
              <a:latin typeface="Arial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985730" y="4617065"/>
            <a:ext cx="3187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200" dirty="0">
                <a:latin typeface="Arial"/>
              </a:rPr>
              <a:t>4</a:t>
            </a:r>
            <a:r>
              <a:rPr lang="en-US" altLang="ko-KR" sz="1200" dirty="0" smtClean="0">
                <a:latin typeface="Arial"/>
              </a:rPr>
              <a:t>0</a:t>
            </a:r>
            <a:r>
              <a:rPr lang="ko-KR" altLang="en-US" sz="1200" dirty="0" smtClean="0">
                <a:latin typeface="Arial"/>
              </a:rPr>
              <a:t>초내 에 입력 후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다음 문제로 넘어가거나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en-US" altLang="ko-KR" sz="1200" dirty="0">
                <a:latin typeface="Arial"/>
              </a:rPr>
              <a:t>4</a:t>
            </a:r>
            <a:r>
              <a:rPr lang="en-US" altLang="ko-KR" sz="1200" dirty="0" smtClean="0">
                <a:latin typeface="Arial"/>
              </a:rPr>
              <a:t>0</a:t>
            </a:r>
            <a:r>
              <a:rPr lang="ko-KR" altLang="en-US" sz="1200" dirty="0" smtClean="0">
                <a:latin typeface="Arial"/>
              </a:rPr>
              <a:t>초 지나면 자동으로 저장되고 다음 문제로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ko-KR" altLang="en-US" sz="1200" dirty="0" smtClean="0">
                <a:latin typeface="Arial"/>
              </a:rPr>
              <a:t>넘어감</a:t>
            </a:r>
            <a:endParaRPr lang="en-US" altLang="ko-KR" sz="1200" dirty="0" smtClean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95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1478446274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면접 대비 퀴즈 종료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UI-E-1002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종료 시 현재 입력했던 답변까지 저장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마이 페이지에서 확인 가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능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면접 대비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2906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면접 대비 퀴즈는 무제한 문제 풀이 가능</a:t>
            </a:r>
            <a:endParaRPr lang="en-US" altLang="ko-KR" sz="1200" dirty="0">
              <a:latin typeface="Arial"/>
            </a:endParaRPr>
          </a:p>
          <a:p>
            <a:pPr lvl="0"/>
            <a:r>
              <a:rPr lang="en-US" altLang="ko-KR" sz="1200" dirty="0" smtClean="0">
                <a:latin typeface="Arial"/>
              </a:rPr>
              <a:t>- </a:t>
            </a:r>
            <a:r>
              <a:rPr lang="ko-KR" altLang="en-US" sz="1200" dirty="0" smtClean="0">
                <a:latin typeface="Arial"/>
              </a:rPr>
              <a:t>뒤로 가기 버튼으로 종료 가능</a:t>
            </a:r>
            <a:endParaRPr lang="en-US" altLang="ko-KR" sz="1200" dirty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34819" y="3175670"/>
            <a:ext cx="2555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퀴즈 종료 시 현재 작성한 답변까지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ko-KR" altLang="en-US" sz="1200" dirty="0" smtClean="0">
                <a:latin typeface="Arial"/>
              </a:rPr>
              <a:t>자동으로 저장된 후 종료</a:t>
            </a:r>
            <a:r>
              <a:rPr lang="ko-KR" altLang="en-US" sz="1200" dirty="0" smtClean="0">
                <a:latin typeface="Arial"/>
              </a:rPr>
              <a:t> 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22" y="2309186"/>
            <a:ext cx="1660563" cy="36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6" y="2309186"/>
            <a:ext cx="5062500" cy="360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58357" y="2730555"/>
            <a:ext cx="319923" cy="355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2499477" y="3589745"/>
            <a:ext cx="1699143" cy="9670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6557053" y="3439281"/>
            <a:ext cx="1215347" cy="111747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6332022" y="2584326"/>
            <a:ext cx="225031" cy="23735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1538703" y="277652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7" name="타원 16"/>
          <p:cNvSpPr/>
          <p:nvPr/>
        </p:nvSpPr>
        <p:spPr>
          <a:xfrm>
            <a:off x="6617477" y="2584326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8" name="타원 17"/>
          <p:cNvSpPr/>
          <p:nvPr/>
        </p:nvSpPr>
        <p:spPr>
          <a:xfrm>
            <a:off x="4259043" y="389531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9" name="타원 18"/>
          <p:cNvSpPr/>
          <p:nvPr/>
        </p:nvSpPr>
        <p:spPr>
          <a:xfrm>
            <a:off x="7921203" y="389531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</p:spTree>
    <p:extLst>
      <p:ext uri="{BB962C8B-B14F-4D97-AF65-F5344CB8AC3E}">
        <p14:creationId xmlns:p14="http://schemas.microsoft.com/office/powerpoint/2010/main" val="327394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2001054138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개인 정보 조회 및 수정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UI-F-1000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개인정보 조회 및 수정 기능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atin typeface="+mj-ea"/>
                <a:ea typeface="+mj-ea"/>
              </a:rPr>
              <a:t>마이페이지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2993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닉네임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레벨</a:t>
            </a:r>
            <a:r>
              <a:rPr lang="en-US" altLang="ko-KR" sz="1200" dirty="0" smtClean="0">
                <a:latin typeface="Arial"/>
              </a:rPr>
              <a:t>, </a:t>
            </a:r>
          </a:p>
          <a:p>
            <a:pPr lvl="0"/>
            <a:r>
              <a:rPr lang="ko-KR" altLang="en-US" sz="1200" dirty="0" smtClean="0">
                <a:latin typeface="Arial"/>
              </a:rPr>
              <a:t>스크랩 한 채용공고 수</a:t>
            </a:r>
            <a:r>
              <a:rPr lang="en-US" altLang="ko-KR" sz="1200" dirty="0" smtClean="0">
                <a:latin typeface="Arial"/>
              </a:rPr>
              <a:t>,</a:t>
            </a:r>
            <a:r>
              <a:rPr lang="ko-KR" altLang="en-US" sz="1200" dirty="0" smtClean="0">
                <a:latin typeface="Arial"/>
              </a:rPr>
              <a:t>획득한 </a:t>
            </a:r>
            <a:r>
              <a:rPr lang="ko-KR" altLang="en-US" sz="1200" dirty="0" err="1" smtClean="0">
                <a:latin typeface="Arial"/>
              </a:rPr>
              <a:t>뱃지의</a:t>
            </a:r>
            <a:r>
              <a:rPr lang="ko-KR" altLang="en-US" sz="1200" dirty="0" smtClean="0">
                <a:latin typeface="Arial"/>
              </a:rPr>
              <a:t> 수</a:t>
            </a:r>
            <a:r>
              <a:rPr lang="en-US" altLang="ko-KR" sz="1200" dirty="0" smtClean="0">
                <a:latin typeface="Arial"/>
              </a:rPr>
              <a:t>, </a:t>
            </a:r>
          </a:p>
          <a:p>
            <a:pPr lvl="0"/>
            <a:r>
              <a:rPr lang="ko-KR" altLang="en-US" sz="1200" dirty="0" smtClean="0">
                <a:latin typeface="Arial"/>
              </a:rPr>
              <a:t>면접 대비 문제 풀이 수 조회 가능</a:t>
            </a:r>
            <a:endParaRPr lang="ko-KR" altLang="en-US" sz="1200" dirty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34819" y="3175670"/>
            <a:ext cx="27959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선호하는 기술 스택</a:t>
            </a:r>
            <a:r>
              <a:rPr lang="en-US" altLang="ko-KR" sz="1200" dirty="0" smtClean="0">
                <a:latin typeface="Arial"/>
              </a:rPr>
              <a:t>, </a:t>
            </a:r>
          </a:p>
          <a:p>
            <a:pPr lvl="0"/>
            <a:r>
              <a:rPr lang="ko-KR" altLang="en-US" sz="1200" dirty="0" err="1" smtClean="0">
                <a:latin typeface="Arial"/>
              </a:rPr>
              <a:t>깃허브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블로그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이메일 주소 조회 가능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35" y="2278188"/>
            <a:ext cx="1660563" cy="36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6" y="2297167"/>
            <a:ext cx="5062500" cy="360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60237" y="2606765"/>
            <a:ext cx="1203843" cy="132515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944997" y="3962400"/>
            <a:ext cx="1219083" cy="15570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1463040" y="2921000"/>
            <a:ext cx="497840" cy="1422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2345338" y="2860076"/>
            <a:ext cx="3415381" cy="258060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6327035" y="2606765"/>
            <a:ext cx="1660563" cy="327142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타원 16"/>
          <p:cNvSpPr/>
          <p:nvPr/>
        </p:nvSpPr>
        <p:spPr>
          <a:xfrm>
            <a:off x="646574" y="26530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8" name="타원 17"/>
          <p:cNvSpPr/>
          <p:nvPr/>
        </p:nvSpPr>
        <p:spPr>
          <a:xfrm>
            <a:off x="616465" y="403258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9" name="타원 18"/>
          <p:cNvSpPr/>
          <p:nvPr/>
        </p:nvSpPr>
        <p:spPr>
          <a:xfrm>
            <a:off x="1149377" y="300573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ko-KR" altLang="en-US" sz="1867" dirty="0"/>
          </a:p>
        </p:txBody>
      </p:sp>
      <p:sp>
        <p:nvSpPr>
          <p:cNvPr id="20" name="타원 19"/>
          <p:cNvSpPr/>
          <p:nvPr/>
        </p:nvSpPr>
        <p:spPr>
          <a:xfrm>
            <a:off x="3106693" y="252534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21" name="타원 20"/>
          <p:cNvSpPr/>
          <p:nvPr/>
        </p:nvSpPr>
        <p:spPr>
          <a:xfrm>
            <a:off x="8040908" y="260676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22" name="타원 21"/>
          <p:cNvSpPr/>
          <p:nvPr/>
        </p:nvSpPr>
        <p:spPr>
          <a:xfrm>
            <a:off x="8675620" y="401857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ko-KR" altLang="en-US" sz="1867" dirty="0"/>
          </a:p>
        </p:txBody>
      </p:sp>
      <p:sp>
        <p:nvSpPr>
          <p:cNvPr id="23" name="타원 22"/>
          <p:cNvSpPr/>
          <p:nvPr/>
        </p:nvSpPr>
        <p:spPr>
          <a:xfrm>
            <a:off x="8671208" y="486147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24" name="직사각형 23"/>
          <p:cNvSpPr/>
          <p:nvPr/>
        </p:nvSpPr>
        <p:spPr>
          <a:xfrm>
            <a:off x="8934819" y="4018571"/>
            <a:ext cx="17427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내 정보 수정 버튼 클릭</a:t>
            </a:r>
            <a:endParaRPr lang="en-US" altLang="ko-KR" sz="1200" dirty="0" smtClean="0">
              <a:latin typeface="Arial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934819" y="4874860"/>
            <a:ext cx="3147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프로필 이미지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닉네임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선호하는 기술 스택</a:t>
            </a:r>
            <a:r>
              <a:rPr lang="en-US" altLang="ko-KR" sz="1200" dirty="0" smtClean="0">
                <a:latin typeface="Arial"/>
              </a:rPr>
              <a:t>,</a:t>
            </a:r>
          </a:p>
          <a:p>
            <a:pPr lvl="0"/>
            <a:r>
              <a:rPr lang="ko-KR" altLang="en-US" sz="1200" dirty="0" err="1" smtClean="0">
                <a:latin typeface="Arial"/>
              </a:rPr>
              <a:t>깃허브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블로그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이메일 주소 수정 가능</a:t>
            </a:r>
            <a:endParaRPr lang="en-US" altLang="ko-KR" sz="1200" dirty="0" smtClean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297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2786679374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내가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찜한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채용 공고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UI-F-1001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내가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찜한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채용 공고 조회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atin typeface="+mj-ea"/>
                <a:ea typeface="+mj-ea"/>
              </a:rPr>
              <a:t>마이페이지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296988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17427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내가 </a:t>
            </a:r>
            <a:r>
              <a:rPr lang="ko-KR" altLang="en-US" sz="1200" dirty="0" err="1" smtClean="0">
                <a:latin typeface="Arial"/>
              </a:rPr>
              <a:t>찜한</a:t>
            </a:r>
            <a:r>
              <a:rPr lang="ko-KR" altLang="en-US" sz="1200" dirty="0" smtClean="0">
                <a:latin typeface="Arial"/>
              </a:rPr>
              <a:t> 채용 공고 탭</a:t>
            </a:r>
            <a:endParaRPr lang="ko-KR" altLang="en-US" sz="1200" dirty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34819" y="2969888"/>
            <a:ext cx="3044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내가 스크랩한 채용공고 리스트 조회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en-US" altLang="ko-KR" sz="1200" dirty="0" smtClean="0">
                <a:latin typeface="Arial"/>
              </a:rPr>
              <a:t>- </a:t>
            </a:r>
            <a:r>
              <a:rPr lang="ko-KR" altLang="en-US" sz="1200" dirty="0" smtClean="0">
                <a:latin typeface="Arial"/>
              </a:rPr>
              <a:t>기업명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err="1" smtClean="0">
                <a:latin typeface="Arial"/>
              </a:rPr>
              <a:t>포지션명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연차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채용공고 종료일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116" y="2309186"/>
            <a:ext cx="1660563" cy="36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29" y="2309186"/>
            <a:ext cx="5062500" cy="3600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174075" y="2868627"/>
            <a:ext cx="3129446" cy="13559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2208365" y="2628900"/>
            <a:ext cx="904405" cy="19278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5352459" y="3114692"/>
            <a:ext cx="214673" cy="10686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1883208" y="259348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7" name="타원 16"/>
          <p:cNvSpPr/>
          <p:nvPr/>
        </p:nvSpPr>
        <p:spPr>
          <a:xfrm>
            <a:off x="1808378" y="338542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8" name="타원 17"/>
          <p:cNvSpPr/>
          <p:nvPr/>
        </p:nvSpPr>
        <p:spPr>
          <a:xfrm>
            <a:off x="5670223" y="330957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ko-KR" altLang="en-US" sz="1867" dirty="0"/>
          </a:p>
        </p:txBody>
      </p:sp>
      <p:sp>
        <p:nvSpPr>
          <p:cNvPr id="19" name="직사각형 18"/>
          <p:cNvSpPr/>
          <p:nvPr/>
        </p:nvSpPr>
        <p:spPr>
          <a:xfrm>
            <a:off x="6322695" y="2593485"/>
            <a:ext cx="401955" cy="17652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6266116" y="2904374"/>
            <a:ext cx="1660563" cy="105294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>
          <a:xfrm>
            <a:off x="7720965" y="3472815"/>
            <a:ext cx="155032" cy="17622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7422516" y="342582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ko-KR" altLang="en-US" sz="1867" dirty="0"/>
          </a:p>
        </p:txBody>
      </p:sp>
      <p:sp>
        <p:nvSpPr>
          <p:cNvPr id="23" name="타원 22"/>
          <p:cNvSpPr/>
          <p:nvPr/>
        </p:nvSpPr>
        <p:spPr>
          <a:xfrm>
            <a:off x="6772879" y="255807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4" name="타원 23"/>
          <p:cNvSpPr/>
          <p:nvPr/>
        </p:nvSpPr>
        <p:spPr>
          <a:xfrm>
            <a:off x="7974908" y="291205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6" name="타원 25"/>
          <p:cNvSpPr/>
          <p:nvPr/>
        </p:nvSpPr>
        <p:spPr>
          <a:xfrm>
            <a:off x="8671208" y="390340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ko-KR" altLang="en-US" sz="1867" dirty="0"/>
          </a:p>
        </p:txBody>
      </p:sp>
      <p:sp>
        <p:nvSpPr>
          <p:cNvPr id="27" name="직사각형 26"/>
          <p:cNvSpPr/>
          <p:nvPr/>
        </p:nvSpPr>
        <p:spPr>
          <a:xfrm>
            <a:off x="8934819" y="3903404"/>
            <a:ext cx="13484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스크랩 해제 가능</a:t>
            </a:r>
            <a:endParaRPr lang="en-US" altLang="ko-KR" sz="1200" dirty="0" smtClean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409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684737365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나의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뱃지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UI-F-1002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획득한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뱃지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및 획득 가능한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뱃지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리스트 조회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atin typeface="+mj-ea"/>
                <a:ea typeface="+mj-ea"/>
              </a:rPr>
              <a:t>마이페이지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0" name="직사각형 9"/>
          <p:cNvSpPr/>
          <p:nvPr/>
        </p:nvSpPr>
        <p:spPr>
          <a:xfrm>
            <a:off x="8934819" y="3149983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내가 획득한 </a:t>
            </a:r>
            <a:r>
              <a:rPr lang="ko-KR" altLang="en-US" sz="1200" dirty="0" err="1" smtClean="0">
                <a:latin typeface="Arial"/>
              </a:rPr>
              <a:t>뱃지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획득 가능한 </a:t>
            </a:r>
            <a:r>
              <a:rPr lang="ko-KR" altLang="en-US" sz="1200" dirty="0" err="1" smtClean="0">
                <a:latin typeface="Arial"/>
              </a:rPr>
              <a:t>뱃지</a:t>
            </a:r>
            <a:r>
              <a:rPr lang="ko-KR" altLang="en-US" sz="1200" dirty="0" smtClean="0">
                <a:latin typeface="Arial"/>
              </a:rPr>
              <a:t> 조회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en-US" altLang="ko-KR" sz="1200" dirty="0" smtClean="0">
                <a:latin typeface="Arial"/>
              </a:rPr>
              <a:t>- </a:t>
            </a:r>
            <a:r>
              <a:rPr lang="ko-KR" altLang="en-US" sz="1200" dirty="0" smtClean="0">
                <a:latin typeface="Arial"/>
              </a:rPr>
              <a:t>자물쇠 아이콘으로 획득 여부 표시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35" y="2309186"/>
            <a:ext cx="1660563" cy="36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6" y="2309186"/>
            <a:ext cx="5062500" cy="360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65784" y="2629524"/>
            <a:ext cx="946146" cy="19215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2528574" y="2901903"/>
            <a:ext cx="3060696" cy="272546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6760609" y="2596811"/>
            <a:ext cx="333611" cy="19215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6387787" y="2821683"/>
            <a:ext cx="1547173" cy="11711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4091354" y="259379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7" name="타원 16"/>
          <p:cNvSpPr/>
          <p:nvPr/>
        </p:nvSpPr>
        <p:spPr>
          <a:xfrm>
            <a:off x="5634117" y="317566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8" name="타원 17"/>
          <p:cNvSpPr/>
          <p:nvPr/>
        </p:nvSpPr>
        <p:spPr>
          <a:xfrm>
            <a:off x="7145492" y="252535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9" name="타원 18"/>
          <p:cNvSpPr/>
          <p:nvPr/>
        </p:nvSpPr>
        <p:spPr>
          <a:xfrm>
            <a:off x="7987598" y="3274696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0" name="직사각형 19"/>
          <p:cNvSpPr/>
          <p:nvPr/>
        </p:nvSpPr>
        <p:spPr>
          <a:xfrm>
            <a:off x="8934819" y="2175352"/>
            <a:ext cx="10406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나의 </a:t>
            </a:r>
            <a:r>
              <a:rPr lang="ko-KR" altLang="en-US" sz="1200" dirty="0" err="1" smtClean="0">
                <a:latin typeface="Arial"/>
              </a:rPr>
              <a:t>뱃지</a:t>
            </a:r>
            <a:r>
              <a:rPr lang="ko-KR" altLang="en-US" sz="1200" dirty="0" smtClean="0">
                <a:latin typeface="Arial"/>
              </a:rPr>
              <a:t> 탭</a:t>
            </a:r>
            <a:endParaRPr lang="ko-KR" altLang="en-US" sz="12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647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1160252615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나의 과거 문제 내역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UI-F-1003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면접 대비 문제 풀이 내역 조회 및 예시 답변 확인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atin typeface="+mj-ea"/>
                <a:ea typeface="+mj-ea"/>
              </a:rPr>
              <a:t>마이페이지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0" y="195579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671208" y="299248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0" name="직사각형 9"/>
          <p:cNvSpPr/>
          <p:nvPr/>
        </p:nvSpPr>
        <p:spPr>
          <a:xfrm>
            <a:off x="8934819" y="2992487"/>
            <a:ext cx="2507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면접 대비 문제 풀이 내역 리스트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문제 번호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내용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err="1" smtClean="0">
                <a:latin typeface="Arial"/>
              </a:rPr>
              <a:t>대분류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소분류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6" y="2314950"/>
            <a:ext cx="5062500" cy="36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81" y="2314950"/>
            <a:ext cx="1660563" cy="360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231136" y="2901903"/>
            <a:ext cx="3621024" cy="117632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3938016" y="2633980"/>
            <a:ext cx="956564" cy="2133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7021272" y="2633980"/>
            <a:ext cx="423468" cy="1498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6320232" y="2821682"/>
            <a:ext cx="1569008" cy="17858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5113020" y="3806190"/>
            <a:ext cx="678180" cy="17907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7158990" y="3931007"/>
            <a:ext cx="697230" cy="17907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타원 17"/>
          <p:cNvSpPr/>
          <p:nvPr/>
        </p:nvSpPr>
        <p:spPr>
          <a:xfrm>
            <a:off x="3645663" y="258372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9" name="타원 18"/>
          <p:cNvSpPr/>
          <p:nvPr/>
        </p:nvSpPr>
        <p:spPr>
          <a:xfrm>
            <a:off x="1949599" y="302872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0" name="타원 19"/>
          <p:cNvSpPr/>
          <p:nvPr/>
        </p:nvSpPr>
        <p:spPr>
          <a:xfrm>
            <a:off x="6862359" y="389026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ko-KR" altLang="en-US" sz="1867" dirty="0"/>
          </a:p>
        </p:txBody>
      </p:sp>
      <p:sp>
        <p:nvSpPr>
          <p:cNvPr id="21" name="타원 20"/>
          <p:cNvSpPr/>
          <p:nvPr/>
        </p:nvSpPr>
        <p:spPr>
          <a:xfrm>
            <a:off x="6718564" y="253915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2" name="타원 21"/>
          <p:cNvSpPr/>
          <p:nvPr/>
        </p:nvSpPr>
        <p:spPr>
          <a:xfrm>
            <a:off x="6021395" y="290490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3" name="타원 22"/>
          <p:cNvSpPr/>
          <p:nvPr/>
        </p:nvSpPr>
        <p:spPr>
          <a:xfrm>
            <a:off x="4809697" y="375693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ko-KR" altLang="en-US" sz="1867" dirty="0"/>
          </a:p>
        </p:txBody>
      </p:sp>
      <p:sp>
        <p:nvSpPr>
          <p:cNvPr id="24" name="타원 23"/>
          <p:cNvSpPr/>
          <p:nvPr/>
        </p:nvSpPr>
        <p:spPr>
          <a:xfrm>
            <a:off x="8671208" y="389504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ko-KR" altLang="en-US" sz="1867" dirty="0"/>
          </a:p>
        </p:txBody>
      </p:sp>
      <p:sp>
        <p:nvSpPr>
          <p:cNvPr id="26" name="타원 25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7" name="직사각형 26"/>
          <p:cNvSpPr/>
          <p:nvPr/>
        </p:nvSpPr>
        <p:spPr>
          <a:xfrm>
            <a:off x="8934819" y="2175352"/>
            <a:ext cx="20938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나의 면접 대비 문제 내역 </a:t>
            </a:r>
            <a:r>
              <a:rPr lang="ko-KR" altLang="en-US" sz="1200" dirty="0" smtClean="0">
                <a:latin typeface="Arial"/>
              </a:rPr>
              <a:t>탭</a:t>
            </a:r>
            <a:endParaRPr lang="ko-KR" altLang="en-US" sz="1200" dirty="0">
              <a:latin typeface="Arial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934819" y="3855788"/>
            <a:ext cx="27959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>
                <a:latin typeface="Arial"/>
              </a:rPr>
              <a:t>내가 </a:t>
            </a:r>
            <a:r>
              <a:rPr lang="ko-KR" altLang="en-US" sz="1200" dirty="0" smtClean="0">
                <a:latin typeface="Arial"/>
              </a:rPr>
              <a:t>작성한 </a:t>
            </a:r>
            <a:r>
              <a:rPr lang="ko-KR" altLang="en-US" sz="1200" dirty="0">
                <a:latin typeface="Arial"/>
              </a:rPr>
              <a:t>답변</a:t>
            </a:r>
            <a:r>
              <a:rPr lang="en-US" altLang="ko-KR" sz="1200" dirty="0">
                <a:latin typeface="Arial"/>
              </a:rPr>
              <a:t>, </a:t>
            </a:r>
            <a:r>
              <a:rPr lang="ko-KR" altLang="en-US" sz="1200" dirty="0">
                <a:latin typeface="Arial"/>
              </a:rPr>
              <a:t>예시 </a:t>
            </a:r>
            <a:r>
              <a:rPr lang="ko-KR" altLang="en-US" sz="1200" dirty="0" smtClean="0">
                <a:latin typeface="Arial"/>
              </a:rPr>
              <a:t>답변 확인 가능</a:t>
            </a:r>
            <a:endParaRPr lang="en-US" altLang="ko-KR" sz="12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008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4083359381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자기소개서 관리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UI-F-1004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유사한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항목끼리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이력 관리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atin typeface="+mj-ea"/>
                <a:ea typeface="+mj-ea"/>
              </a:rPr>
              <a:t>마이페이지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7" y="285768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6" y="2314950"/>
            <a:ext cx="5062500" cy="360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800600" y="2625334"/>
            <a:ext cx="970280" cy="22708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타원 12"/>
          <p:cNvSpPr/>
          <p:nvPr/>
        </p:nvSpPr>
        <p:spPr>
          <a:xfrm>
            <a:off x="4497098" y="262533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4" name="직사각형 13"/>
          <p:cNvSpPr/>
          <p:nvPr/>
        </p:nvSpPr>
        <p:spPr>
          <a:xfrm>
            <a:off x="2203447" y="2842895"/>
            <a:ext cx="929897" cy="2108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81" y="2314948"/>
            <a:ext cx="1660563" cy="3600000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1901967" y="281649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6" name="직사각형 15"/>
          <p:cNvSpPr/>
          <p:nvPr/>
        </p:nvSpPr>
        <p:spPr>
          <a:xfrm>
            <a:off x="7445789" y="2600263"/>
            <a:ext cx="447040" cy="18357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타원 16"/>
          <p:cNvSpPr/>
          <p:nvPr/>
        </p:nvSpPr>
        <p:spPr>
          <a:xfrm>
            <a:off x="7953252" y="255288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8" name="직사각형 17"/>
          <p:cNvSpPr/>
          <p:nvPr/>
        </p:nvSpPr>
        <p:spPr>
          <a:xfrm>
            <a:off x="6343708" y="2812320"/>
            <a:ext cx="1166563" cy="2413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2203447" y="5282650"/>
            <a:ext cx="3567433" cy="2037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타원 20"/>
          <p:cNvSpPr/>
          <p:nvPr/>
        </p:nvSpPr>
        <p:spPr>
          <a:xfrm>
            <a:off x="1932531" y="436572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22" name="직사각형 21"/>
          <p:cNvSpPr/>
          <p:nvPr/>
        </p:nvSpPr>
        <p:spPr>
          <a:xfrm>
            <a:off x="5532120" y="4018747"/>
            <a:ext cx="208788" cy="19240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3" name="타원 22"/>
          <p:cNvSpPr/>
          <p:nvPr/>
        </p:nvSpPr>
        <p:spPr>
          <a:xfrm>
            <a:off x="5228797" y="398314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sp>
        <p:nvSpPr>
          <p:cNvPr id="24" name="직사각형 23"/>
          <p:cNvSpPr/>
          <p:nvPr/>
        </p:nvSpPr>
        <p:spPr>
          <a:xfrm>
            <a:off x="2203446" y="4246754"/>
            <a:ext cx="3567433" cy="77228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5" name="타원 24"/>
          <p:cNvSpPr/>
          <p:nvPr/>
        </p:nvSpPr>
        <p:spPr>
          <a:xfrm>
            <a:off x="1910401" y="524565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5</a:t>
            </a:r>
            <a:endParaRPr lang="ko-KR" altLang="en-US" sz="1867" dirty="0"/>
          </a:p>
        </p:txBody>
      </p:sp>
      <p:sp>
        <p:nvSpPr>
          <p:cNvPr id="26" name="직사각형 25"/>
          <p:cNvSpPr/>
          <p:nvPr/>
        </p:nvSpPr>
        <p:spPr>
          <a:xfrm>
            <a:off x="4821555" y="5486400"/>
            <a:ext cx="949324" cy="17716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8" name="타원 27"/>
          <p:cNvSpPr/>
          <p:nvPr/>
        </p:nvSpPr>
        <p:spPr>
          <a:xfrm>
            <a:off x="4557943" y="552105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6</a:t>
            </a:r>
            <a:endParaRPr lang="ko-KR" altLang="en-US" sz="1867" dirty="0"/>
          </a:p>
        </p:txBody>
      </p:sp>
      <p:sp>
        <p:nvSpPr>
          <p:cNvPr id="29" name="직사각형 28"/>
          <p:cNvSpPr/>
          <p:nvPr/>
        </p:nvSpPr>
        <p:spPr>
          <a:xfrm>
            <a:off x="7715250" y="3610777"/>
            <a:ext cx="160346" cy="15731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0" name="타원 29"/>
          <p:cNvSpPr/>
          <p:nvPr/>
        </p:nvSpPr>
        <p:spPr>
          <a:xfrm>
            <a:off x="7412040" y="355762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sp>
        <p:nvSpPr>
          <p:cNvPr id="31" name="타원 30"/>
          <p:cNvSpPr/>
          <p:nvPr/>
        </p:nvSpPr>
        <p:spPr>
          <a:xfrm>
            <a:off x="7537503" y="281649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35" name="직사각형 34"/>
          <p:cNvSpPr/>
          <p:nvPr/>
        </p:nvSpPr>
        <p:spPr>
          <a:xfrm>
            <a:off x="6330950" y="4023782"/>
            <a:ext cx="1587279" cy="94953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6" name="타원 35"/>
          <p:cNvSpPr/>
          <p:nvPr/>
        </p:nvSpPr>
        <p:spPr>
          <a:xfrm>
            <a:off x="7963794" y="424675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37" name="직사각형 36"/>
          <p:cNvSpPr/>
          <p:nvPr/>
        </p:nvSpPr>
        <p:spPr>
          <a:xfrm>
            <a:off x="6343708" y="4989316"/>
            <a:ext cx="1574521" cy="2037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8" name="타원 37"/>
          <p:cNvSpPr/>
          <p:nvPr/>
        </p:nvSpPr>
        <p:spPr>
          <a:xfrm>
            <a:off x="7977181" y="495938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5</a:t>
            </a:r>
            <a:endParaRPr lang="ko-KR" altLang="en-US" sz="1867" dirty="0"/>
          </a:p>
        </p:txBody>
      </p:sp>
      <p:sp>
        <p:nvSpPr>
          <p:cNvPr id="39" name="직사각형 38"/>
          <p:cNvSpPr/>
          <p:nvPr/>
        </p:nvSpPr>
        <p:spPr>
          <a:xfrm>
            <a:off x="6765925" y="5309235"/>
            <a:ext cx="1152303" cy="22083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1" name="타원 40"/>
          <p:cNvSpPr/>
          <p:nvPr/>
        </p:nvSpPr>
        <p:spPr>
          <a:xfrm>
            <a:off x="7953251" y="531438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6</a:t>
            </a:r>
            <a:endParaRPr lang="ko-KR" altLang="en-US" sz="1867" dirty="0"/>
          </a:p>
        </p:txBody>
      </p:sp>
      <p:sp>
        <p:nvSpPr>
          <p:cNvPr id="42" name="타원 41"/>
          <p:cNvSpPr/>
          <p:nvPr/>
        </p:nvSpPr>
        <p:spPr>
          <a:xfrm>
            <a:off x="8671207" y="357176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sp>
        <p:nvSpPr>
          <p:cNvPr id="44" name="타원 43"/>
          <p:cNvSpPr/>
          <p:nvPr/>
        </p:nvSpPr>
        <p:spPr>
          <a:xfrm>
            <a:off x="8671207" y="426260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45" name="타원 44"/>
          <p:cNvSpPr/>
          <p:nvPr/>
        </p:nvSpPr>
        <p:spPr>
          <a:xfrm>
            <a:off x="8671206" y="492945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5</a:t>
            </a:r>
            <a:endParaRPr lang="ko-KR" altLang="en-US" sz="1867" dirty="0"/>
          </a:p>
        </p:txBody>
      </p:sp>
      <p:sp>
        <p:nvSpPr>
          <p:cNvPr id="46" name="타원 45"/>
          <p:cNvSpPr/>
          <p:nvPr/>
        </p:nvSpPr>
        <p:spPr>
          <a:xfrm>
            <a:off x="8671206" y="560399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6</a:t>
            </a:r>
            <a:endParaRPr lang="ko-KR" altLang="en-US" sz="1867" dirty="0"/>
          </a:p>
        </p:txBody>
      </p:sp>
      <p:sp>
        <p:nvSpPr>
          <p:cNvPr id="47" name="직사각형 46"/>
          <p:cNvSpPr/>
          <p:nvPr/>
        </p:nvSpPr>
        <p:spPr>
          <a:xfrm>
            <a:off x="8934819" y="2175352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자기소개서 관리 탭</a:t>
            </a:r>
            <a:endParaRPr lang="ko-KR" altLang="en-US" sz="1200" dirty="0">
              <a:latin typeface="Arial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934819" y="2867538"/>
            <a:ext cx="997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회사명 입력</a:t>
            </a:r>
            <a:endParaRPr lang="ko-KR" altLang="en-US" sz="1200" dirty="0">
              <a:latin typeface="Arial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934817" y="4252854"/>
            <a:ext cx="31037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공통 항목에 회사별 유사 질문 및 답변 추가</a:t>
            </a:r>
            <a:endParaRPr lang="ko-KR" altLang="en-US" sz="1200" dirty="0">
              <a:latin typeface="Arial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934817" y="4939390"/>
            <a:ext cx="20505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새로운 공통 항목 추가 가능</a:t>
            </a:r>
            <a:endParaRPr lang="ko-KR" altLang="en-US" sz="1200" dirty="0">
              <a:latin typeface="Arial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934817" y="5615578"/>
            <a:ext cx="1391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저장 및 취소 기능</a:t>
            </a:r>
            <a:endParaRPr lang="ko-KR" altLang="en-US" sz="1200" dirty="0">
              <a:latin typeface="Arial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934817" y="3567315"/>
            <a:ext cx="26292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200" dirty="0" smtClean="0">
                <a:latin typeface="Arial"/>
              </a:rPr>
              <a:t>+, - </a:t>
            </a:r>
            <a:r>
              <a:rPr lang="ko-KR" altLang="en-US" sz="1200" dirty="0" smtClean="0">
                <a:latin typeface="Arial"/>
              </a:rPr>
              <a:t>버튼으로 하위 항목 여닫기 가능</a:t>
            </a:r>
            <a:endParaRPr lang="ko-KR" altLang="en-US" sz="12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891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ko-KR" altLang="en-US" sz="1800">
                <a:solidFill>
                  <a:schemeClr val="dk1"/>
                </a:solidFill>
              </a:rPr>
              <a:t/>
            </a:r>
            <a:br>
              <a:rPr lang="ko-KR" alt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111" name="Google Shape;111;p15"/>
          <p:cNvGraphicFramePr/>
          <p:nvPr>
            <p:extLst>
              <p:ext uri="{D42A27DB-BD31-4B8C-83A1-F6EECF244321}">
                <p14:modId xmlns:p14="http://schemas.microsoft.com/office/powerpoint/2010/main" val="3689993457"/>
              </p:ext>
            </p:extLst>
          </p:nvPr>
        </p:nvGraphicFramePr>
        <p:xfrm>
          <a:off x="194492" y="951325"/>
          <a:ext cx="11806937" cy="4987303"/>
        </p:xfrm>
        <a:graphic>
          <a:graphicData uri="http://schemas.openxmlformats.org/drawingml/2006/table">
            <a:tbl>
              <a:tblPr firstRow="1">
                <a:noFill/>
              </a:tblPr>
              <a:tblGrid>
                <a:gridCol w="1372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51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6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smtClean="0"/>
                        <a:t>대</a:t>
                      </a:r>
                      <a:r>
                        <a:rPr lang="en-US" altLang="ko-KR" sz="1400" b="1" u="none" strike="noStrike" cap="none" baseline="0" dirty="0" smtClean="0"/>
                        <a:t> </a:t>
                      </a:r>
                      <a:r>
                        <a:rPr lang="ko-KR" sz="1400" b="1" u="none" strike="noStrike" cap="none" dirty="0" smtClean="0"/>
                        <a:t>메뉴</a:t>
                      </a:r>
                      <a:endParaRPr sz="1400" b="1" u="none" strike="noStrike" cap="none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smtClean="0"/>
                        <a:t>중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메뉴</a:t>
                      </a:r>
                      <a:endParaRPr sz="1400" b="1" u="none" strike="noStrike" cap="none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err="1"/>
                        <a:t>Screen</a:t>
                      </a:r>
                      <a:r>
                        <a:rPr lang="ko-KR" sz="1400" b="1" u="none" strike="noStrike" cap="none" dirty="0"/>
                        <a:t> ID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err="1"/>
                        <a:t>Page</a:t>
                      </a:r>
                      <a:r>
                        <a:rPr lang="ko-KR" sz="1400" b="1" u="none" strike="noStrike" cap="none" dirty="0"/>
                        <a:t> </a:t>
                      </a:r>
                      <a:r>
                        <a:rPr lang="ko-KR" sz="1400" b="1" u="none" strike="noStrike" cap="none" dirty="0" err="1"/>
                        <a:t>title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/>
                        <a:t>설명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/>
                        <a:t>비고, </a:t>
                      </a:r>
                      <a:r>
                        <a:rPr lang="ko-KR" sz="1400" b="1" u="none" strike="noStrike" cap="none" dirty="0" smtClean="0"/>
                        <a:t>관계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화면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ID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Arial"/>
                          <a:sym typeface="Arial"/>
                        </a:rPr>
                        <a:t>미니게임</a:t>
                      </a:r>
                      <a:endParaRPr kumimoji="0" lang="ko-KR" alt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cs typeface="Arial"/>
                        <a:sym typeface="Arial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게임 선택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UI-D-1000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게임 종류 선택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 smtClean="0">
                          <a:latin typeface="+mn-lt"/>
                        </a:rPr>
                        <a:t>- </a:t>
                      </a:r>
                      <a:r>
                        <a:rPr lang="ko-KR" altLang="en-US" sz="1200" dirty="0" smtClean="0">
                          <a:latin typeface="+mn-lt"/>
                        </a:rPr>
                        <a:t>스피드 퀴즈</a:t>
                      </a:r>
                      <a:r>
                        <a:rPr lang="en-US" altLang="ko-KR" sz="1200" dirty="0" smtClean="0">
                          <a:latin typeface="+mn-lt"/>
                        </a:rPr>
                        <a:t>, OX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게임 중 선택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/>
                      </a:r>
                      <a:br>
                        <a:rPr lang="en-US" altLang="ko-KR" sz="1200" baseline="0" dirty="0" smtClean="0">
                          <a:latin typeface="+mn-lt"/>
                        </a:rPr>
                      </a:br>
                      <a:r>
                        <a:rPr lang="en-US" altLang="ko-KR" sz="1200" baseline="0" dirty="0" smtClean="0">
                          <a:latin typeface="+mn-lt"/>
                        </a:rPr>
                        <a:t>-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도움말 아이콘 </a:t>
                      </a:r>
                      <a:r>
                        <a:rPr lang="ko-KR" altLang="en-US" sz="1200" baseline="0" dirty="0" err="1" smtClean="0">
                          <a:latin typeface="+mn-lt"/>
                        </a:rPr>
                        <a:t>호버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시 게임 진행 방식 출력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게임 버튼 클릭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UI-D-1001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UI-D-1001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게임 주제 선택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+mn-lt"/>
                        </a:rPr>
                        <a:t>- </a:t>
                      </a:r>
                      <a:r>
                        <a:rPr lang="ko-KR" altLang="en-US" sz="1200" dirty="0" smtClean="0">
                          <a:latin typeface="+mn-lt"/>
                        </a:rPr>
                        <a:t>다양한 기술 스택 중 </a:t>
                      </a:r>
                      <a:r>
                        <a:rPr lang="en-US" altLang="ko-KR" sz="1200" dirty="0" smtClean="0">
                          <a:latin typeface="+mn-lt"/>
                        </a:rPr>
                        <a:t>1</a:t>
                      </a:r>
                      <a:r>
                        <a:rPr lang="ko-KR" altLang="en-US" sz="1200" dirty="0" smtClean="0">
                          <a:latin typeface="+mn-lt"/>
                        </a:rPr>
                        <a:t>가지 선택해서 게임 진행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취소하기 버튼 클릭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UI-D-1000,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시작하기 버튼 클릭 시 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UI-D-1100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또는 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UI-D-1200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으로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이동</a:t>
                      </a:r>
                      <a:endParaRPr lang="ko-KR" altLang="en-US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스피드 퀴즈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UI-D-1100</a:t>
                      </a: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스피드 퀴즈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+mn-lt"/>
                        </a:rPr>
                        <a:t>주어진 설명에 해당하는 단어를 입력 후 </a:t>
                      </a:r>
                      <a:endParaRPr lang="en-US" altLang="ko-KR" sz="1200" dirty="0" smtClean="0">
                        <a:latin typeface="+mn-lt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+mn-lt"/>
                        </a:rPr>
                        <a:t>총 </a:t>
                      </a:r>
                      <a:r>
                        <a:rPr lang="en-US" altLang="ko-KR" sz="1200" dirty="0" smtClean="0">
                          <a:latin typeface="+mn-lt"/>
                        </a:rPr>
                        <a:t>10</a:t>
                      </a:r>
                      <a:r>
                        <a:rPr lang="ko-KR" altLang="en-US" sz="1200" dirty="0" smtClean="0">
                          <a:latin typeface="+mn-lt"/>
                        </a:rPr>
                        <a:t>문제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smtClean="0">
                          <a:latin typeface="+mn-lt"/>
                        </a:rPr>
                        <a:t>한 문제당 주어진 시간은 </a:t>
                      </a:r>
                      <a:r>
                        <a:rPr lang="en-US" altLang="ko-KR" sz="1200" dirty="0" smtClean="0">
                          <a:latin typeface="+mn-lt"/>
                        </a:rPr>
                        <a:t>10</a:t>
                      </a:r>
                      <a:r>
                        <a:rPr lang="ko-KR" altLang="en-US" sz="1200" dirty="0" smtClean="0">
                          <a:latin typeface="+mn-lt"/>
                        </a:rPr>
                        <a:t>초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745274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UI-D-1101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스피드 퀴즈 결과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200" dirty="0" smtClean="0">
                          <a:latin typeface="+mn-lt"/>
                        </a:rPr>
                        <a:t>1</a:t>
                      </a:r>
                      <a:r>
                        <a:rPr lang="ko-KR" altLang="en-US" sz="1200" dirty="0" smtClean="0">
                          <a:latin typeface="+mn-lt"/>
                        </a:rPr>
                        <a:t>번부터 </a:t>
                      </a:r>
                      <a:r>
                        <a:rPr lang="en-US" altLang="ko-KR" sz="1200" dirty="0" smtClean="0">
                          <a:latin typeface="+mn-lt"/>
                        </a:rPr>
                        <a:t>10</a:t>
                      </a:r>
                      <a:r>
                        <a:rPr lang="ko-KR" altLang="en-US" sz="1200" dirty="0" smtClean="0">
                          <a:latin typeface="+mn-lt"/>
                        </a:rPr>
                        <a:t>번까지의 결과 출력</a:t>
                      </a:r>
                      <a:endParaRPr lang="en-US" altLang="ko-KR" sz="1200" dirty="0" smtClean="0">
                        <a:latin typeface="+mn-lt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200" dirty="0" smtClean="0">
                          <a:latin typeface="+mn-lt"/>
                        </a:rPr>
                        <a:t>7</a:t>
                      </a:r>
                      <a:r>
                        <a:rPr lang="ko-KR" altLang="en-US" sz="1200" dirty="0" smtClean="0">
                          <a:latin typeface="+mn-lt"/>
                        </a:rPr>
                        <a:t>문제 이상 정답 시 승리 횟수 한 번 추가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목록으로 버튼 클릭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UI-D-1000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+mn-lt"/>
                        </a:rPr>
                        <a:t>OX </a:t>
                      </a:r>
                      <a:r>
                        <a:rPr lang="ko-KR" altLang="en-US" sz="1200" dirty="0" smtClean="0">
                          <a:latin typeface="+mn-lt"/>
                        </a:rPr>
                        <a:t>퀴즈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UI-D-1200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+mn-lt"/>
                        </a:rPr>
                        <a:t>OX </a:t>
                      </a:r>
                      <a:r>
                        <a:rPr lang="ko-KR" altLang="en-US" sz="1200" dirty="0" smtClean="0">
                          <a:latin typeface="+mn-lt"/>
                        </a:rPr>
                        <a:t>퀴즈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주어진 설명을 보고 </a:t>
                      </a:r>
                      <a:r>
                        <a:rPr lang="en-US" altLang="ko-KR" sz="1200" dirty="0" smtClean="0">
                          <a:latin typeface="+mn-lt"/>
                        </a:rPr>
                        <a:t>O,X </a:t>
                      </a:r>
                      <a:r>
                        <a:rPr lang="ko-KR" altLang="en-US" sz="1200" dirty="0" smtClean="0">
                          <a:latin typeface="+mn-lt"/>
                        </a:rPr>
                        <a:t>버튼 중 하나 클릭</a:t>
                      </a:r>
                      <a:endParaRPr lang="en-US" altLang="ko-KR" sz="1200" dirty="0" smtClean="0"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총 </a:t>
                      </a:r>
                      <a:r>
                        <a:rPr lang="en-US" altLang="ko-KR" sz="1200" dirty="0" smtClean="0">
                          <a:latin typeface="+mn-lt"/>
                        </a:rPr>
                        <a:t>10</a:t>
                      </a:r>
                      <a:r>
                        <a:rPr lang="ko-KR" altLang="en-US" sz="1200" dirty="0" smtClean="0">
                          <a:latin typeface="+mn-lt"/>
                        </a:rPr>
                        <a:t>문제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smtClean="0">
                          <a:latin typeface="+mn-lt"/>
                        </a:rPr>
                        <a:t>한 문제당 주어진 시간은 </a:t>
                      </a:r>
                      <a:r>
                        <a:rPr lang="en-US" altLang="ko-KR" sz="1200" dirty="0" smtClean="0">
                          <a:latin typeface="+mn-lt"/>
                        </a:rPr>
                        <a:t>10</a:t>
                      </a:r>
                      <a:r>
                        <a:rPr lang="ko-KR" altLang="en-US" sz="1200" dirty="0" smtClean="0">
                          <a:latin typeface="+mn-lt"/>
                        </a:rPr>
                        <a:t>초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UI-D-1201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+mn-lt"/>
                        </a:rPr>
                        <a:t>OX</a:t>
                      </a:r>
                      <a:r>
                        <a:rPr lang="en-US" sz="12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퀴즈 결과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dirty="0" smtClean="0">
                          <a:latin typeface="+mn-lt"/>
                        </a:rPr>
                        <a:t>1</a:t>
                      </a:r>
                      <a:r>
                        <a:rPr lang="ko-KR" altLang="en-US" sz="1200" dirty="0" smtClean="0">
                          <a:latin typeface="+mn-lt"/>
                        </a:rPr>
                        <a:t>번부터 </a:t>
                      </a:r>
                      <a:r>
                        <a:rPr lang="en-US" altLang="ko-KR" sz="1200" dirty="0" smtClean="0">
                          <a:latin typeface="+mn-lt"/>
                        </a:rPr>
                        <a:t>10</a:t>
                      </a:r>
                      <a:r>
                        <a:rPr lang="ko-KR" altLang="en-US" sz="1200" dirty="0" smtClean="0">
                          <a:latin typeface="+mn-lt"/>
                        </a:rPr>
                        <a:t>번까지의 결과 출력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dirty="0" smtClean="0">
                          <a:latin typeface="+mn-lt"/>
                        </a:rPr>
                        <a:t>7</a:t>
                      </a:r>
                      <a:r>
                        <a:rPr lang="ko-KR" altLang="en-US" sz="1200" dirty="0" smtClean="0">
                          <a:latin typeface="+mn-lt"/>
                        </a:rPr>
                        <a:t>문제 이상 정답 시 승리 횟수 한 번 추가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목록으로 버튼 클릭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UI-D-1000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면접 대비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주제 선택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UI-E-1000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퀴즈 주제 선택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+mn-lt"/>
                        </a:rPr>
                        <a:t>-  </a:t>
                      </a:r>
                      <a:r>
                        <a:rPr lang="ko-KR" altLang="en-US" sz="1200" dirty="0" smtClean="0">
                          <a:latin typeface="+mn-lt"/>
                        </a:rPr>
                        <a:t>주제를 선택하여 면접 대비를 위한 퀴즈 시작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시작하기 버튼 클릭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UI-E-1001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UI-E-1001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면접 대비 퀴즈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+mn-lt"/>
                        </a:rPr>
                        <a:t>주어진 문제에 대한 답을 작성 후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다음문제</a:t>
                      </a:r>
                      <a:endParaRPr lang="en-US" altLang="ko-KR" sz="1200" dirty="0" smtClean="0">
                        <a:latin typeface="+mn-lt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+mn-lt"/>
                        </a:rPr>
                        <a:t>한 문제당 </a:t>
                      </a:r>
                      <a:r>
                        <a:rPr lang="en-US" altLang="ko-KR" sz="1200" dirty="0" smtClean="0">
                          <a:latin typeface="+mn-lt"/>
                        </a:rPr>
                        <a:t>40</a:t>
                      </a:r>
                      <a:r>
                        <a:rPr lang="ko-KR" altLang="en-US" sz="1200" dirty="0" smtClean="0">
                          <a:latin typeface="+mn-lt"/>
                        </a:rPr>
                        <a:t>초의 시간이 주어지며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smtClean="0">
                          <a:latin typeface="+mn-lt"/>
                        </a:rPr>
                        <a:t>자신이 작성한 답변이 저장되고 종료하고 싶을 때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종료버튼</a:t>
                      </a:r>
                      <a:r>
                        <a:rPr lang="ko-KR" altLang="en-US" sz="1200" dirty="0" smtClean="0">
                          <a:latin typeface="+mn-lt"/>
                        </a:rPr>
                        <a:t> 클릭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1" y="335057"/>
            <a:ext cx="19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스크린 목록</a:t>
            </a:r>
            <a:endParaRPr lang="en-US" altLang="ko-KR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032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ko-KR" altLang="en-US" sz="1800">
                <a:solidFill>
                  <a:schemeClr val="dk1"/>
                </a:solidFill>
              </a:rPr>
              <a:t/>
            </a:r>
            <a:br>
              <a:rPr lang="ko-KR" alt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111" name="Google Shape;111;p15"/>
          <p:cNvGraphicFramePr/>
          <p:nvPr>
            <p:extLst>
              <p:ext uri="{D42A27DB-BD31-4B8C-83A1-F6EECF244321}">
                <p14:modId xmlns:p14="http://schemas.microsoft.com/office/powerpoint/2010/main" val="2591673572"/>
              </p:ext>
            </p:extLst>
          </p:nvPr>
        </p:nvGraphicFramePr>
        <p:xfrm>
          <a:off x="185783" y="933908"/>
          <a:ext cx="11806937" cy="4025967"/>
        </p:xfrm>
        <a:graphic>
          <a:graphicData uri="http://schemas.openxmlformats.org/drawingml/2006/table">
            <a:tbl>
              <a:tblPr firstRow="1">
                <a:noFill/>
              </a:tblPr>
              <a:tblGrid>
                <a:gridCol w="1372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51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6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smtClean="0"/>
                        <a:t>대</a:t>
                      </a:r>
                      <a:r>
                        <a:rPr lang="en-US" altLang="ko-KR" sz="1400" b="1" u="none" strike="noStrike" cap="none" baseline="0" dirty="0" smtClean="0"/>
                        <a:t> </a:t>
                      </a:r>
                      <a:r>
                        <a:rPr lang="ko-KR" sz="1400" b="1" u="none" strike="noStrike" cap="none" dirty="0" smtClean="0"/>
                        <a:t>메뉴</a:t>
                      </a:r>
                      <a:endParaRPr sz="1400" b="1" u="none" strike="noStrike" cap="none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smtClean="0"/>
                        <a:t>중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메뉴</a:t>
                      </a:r>
                      <a:endParaRPr sz="1400" b="1" u="none" strike="noStrike" cap="none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err="1"/>
                        <a:t>Screen</a:t>
                      </a:r>
                      <a:r>
                        <a:rPr lang="ko-KR" sz="1400" b="1" u="none" strike="noStrike" cap="none" dirty="0"/>
                        <a:t> ID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err="1"/>
                        <a:t>Page</a:t>
                      </a:r>
                      <a:r>
                        <a:rPr lang="ko-KR" sz="1400" b="1" u="none" strike="noStrike" cap="none" dirty="0"/>
                        <a:t> </a:t>
                      </a:r>
                      <a:r>
                        <a:rPr lang="ko-KR" sz="1400" b="1" u="none" strike="noStrike" cap="none" dirty="0" err="1"/>
                        <a:t>title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/>
                        <a:t>설명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/>
                        <a:t>비고, </a:t>
                      </a:r>
                      <a:r>
                        <a:rPr lang="ko-KR" sz="1400" b="1" u="none" strike="noStrike" cap="none" dirty="0" smtClean="0"/>
                        <a:t>관계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화면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ID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Arial"/>
                          <a:sym typeface="Arial"/>
                        </a:rPr>
                        <a:t>마이페이지</a:t>
                      </a:r>
                      <a:endParaRPr kumimoji="0" lang="ko-KR" alt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cs typeface="Arial"/>
                        <a:sym typeface="Arial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개인 정보 조회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lt"/>
                        </a:rPr>
                        <a:t>UI-F-1000</a:t>
                      </a:r>
                      <a:endParaRPr lang="ko-KR" altLang="en-US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개인 정보 조회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baseline="0" dirty="0" smtClean="0">
                          <a:latin typeface="+mn-lt"/>
                        </a:rPr>
                        <a:t>프로필이미지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닉네임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레벨</a:t>
                      </a:r>
                      <a:endParaRPr lang="en-US" altLang="ko-KR" sz="1200" baseline="0" dirty="0" smtClean="0">
                        <a:latin typeface="+mn-lt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+mn-lt"/>
                        </a:rPr>
                        <a:t>찜한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채용공고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마감임박 채용공고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면접 대비 문제 풀이 수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baseline="0" dirty="0" err="1" smtClean="0">
                          <a:latin typeface="+mn-lt"/>
                        </a:rPr>
                        <a:t>뱃지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수</a:t>
                      </a:r>
                      <a:endParaRPr lang="en-US" altLang="ko-KR" sz="1200" baseline="0" dirty="0" smtClean="0">
                        <a:latin typeface="+mn-lt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baseline="0" dirty="0" smtClean="0">
                          <a:latin typeface="+mn-lt"/>
                        </a:rPr>
                        <a:t>선호 기술 스택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baseline="0" dirty="0" err="1" smtClean="0">
                          <a:latin typeface="+mn-lt"/>
                        </a:rPr>
                        <a:t>깃허브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및 개인 블로그 주소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내 정보 수정 버튼 클릭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UI-F-1001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개인 정보 수정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lt"/>
                        </a:rPr>
                        <a:t>UI-F-1001</a:t>
                      </a:r>
                      <a:endParaRPr lang="ko-KR" altLang="en-US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개인 정보 수정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+mn-lt"/>
                        </a:rPr>
                        <a:t>프로필 이미지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smtClean="0">
                          <a:latin typeface="+mn-lt"/>
                        </a:rPr>
                        <a:t>선호하는 기술 스택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깃허브</a:t>
                      </a:r>
                      <a:r>
                        <a:rPr lang="ko-KR" altLang="en-US" sz="1200" dirty="0" smtClean="0">
                          <a:latin typeface="+mn-lt"/>
                        </a:rPr>
                        <a:t> 및 개인 블로그 주소 수정 가능</a:t>
                      </a:r>
                      <a:endParaRPr lang="en-US" altLang="ko-KR" sz="1200" dirty="0" smtClean="0">
                        <a:latin typeface="+mn-lt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+mn-lt"/>
                        </a:rPr>
                        <a:t>닉네임 중복 체크</a:t>
                      </a:r>
                      <a:endParaRPr lang="en-US" altLang="ko-KR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내가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찜한</a:t>
                      </a:r>
                      <a:r>
                        <a:rPr lang="ko-KR" altLang="en-US" sz="1200" dirty="0" smtClean="0">
                          <a:latin typeface="+mn-lt"/>
                        </a:rPr>
                        <a:t> 채용 공고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UI-F-1002</a:t>
                      </a: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내가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찜한</a:t>
                      </a:r>
                      <a:r>
                        <a:rPr lang="ko-KR" altLang="en-US" sz="1200" dirty="0" smtClean="0">
                          <a:latin typeface="+mn-lt"/>
                        </a:rPr>
                        <a:t> 채용 공고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+mn-lt"/>
                        </a:rPr>
                        <a:t>-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찜한</a:t>
                      </a:r>
                      <a:r>
                        <a:rPr lang="ko-KR" altLang="en-US" sz="1200" dirty="0" smtClean="0">
                          <a:latin typeface="+mn-lt"/>
                        </a:rPr>
                        <a:t> 채용공고 회사명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포지션명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기술스택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smtClean="0">
                          <a:latin typeface="+mn-lt"/>
                        </a:rPr>
                        <a:t>연차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smtClean="0">
                          <a:latin typeface="+mn-lt"/>
                        </a:rPr>
                        <a:t>채용공고 종료일 조회 가능</a:t>
                      </a:r>
                      <a:r>
                        <a:rPr lang="en-US" altLang="ko-KR" sz="1200" dirty="0" smtClean="0">
                          <a:latin typeface="+mn-lt"/>
                        </a:rPr>
                        <a:t/>
                      </a:r>
                      <a:br>
                        <a:rPr lang="en-US" altLang="ko-KR" sz="1200" dirty="0" smtClean="0">
                          <a:latin typeface="+mn-lt"/>
                        </a:rPr>
                      </a:br>
                      <a:r>
                        <a:rPr lang="en-US" altLang="ko-KR" sz="1200" dirty="0" smtClean="0">
                          <a:latin typeface="+mn-lt"/>
                        </a:rPr>
                        <a:t>- </a:t>
                      </a:r>
                      <a:r>
                        <a:rPr lang="ko-KR" altLang="en-US" sz="1200" dirty="0" smtClean="0">
                          <a:latin typeface="+mn-lt"/>
                        </a:rPr>
                        <a:t>스크랩 취소 가능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745274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나의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뱃지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UI-F-1003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나의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뱃지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+mn-lt"/>
                        </a:rPr>
                        <a:t>- </a:t>
                      </a:r>
                      <a:r>
                        <a:rPr lang="ko-KR" altLang="en-US" sz="1200" dirty="0" smtClean="0">
                          <a:latin typeface="+mn-lt"/>
                        </a:rPr>
                        <a:t>획득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뱃지</a:t>
                      </a:r>
                      <a:r>
                        <a:rPr lang="ko-KR" altLang="en-US" sz="1200" dirty="0" smtClean="0">
                          <a:latin typeface="+mn-lt"/>
                        </a:rPr>
                        <a:t> 및 획득 가능한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뱃지</a:t>
                      </a:r>
                      <a:r>
                        <a:rPr lang="ko-KR" altLang="en-US" sz="1200" dirty="0" smtClean="0">
                          <a:latin typeface="+mn-lt"/>
                        </a:rPr>
                        <a:t> 조회 가능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나의 과거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문제내역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UI-F-1004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면접 대비 문제 내역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+mn-lt"/>
                        </a:rPr>
                        <a:t>- </a:t>
                      </a:r>
                      <a:r>
                        <a:rPr lang="ko-KR" altLang="en-US" sz="1200" dirty="0" smtClean="0">
                          <a:latin typeface="+mn-lt"/>
                        </a:rPr>
                        <a:t>면접대비 퀴즈에서 풀었던 문제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smtClean="0">
                          <a:latin typeface="+mn-lt"/>
                        </a:rPr>
                        <a:t>제출 내역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smtClean="0">
                          <a:latin typeface="+mn-lt"/>
                        </a:rPr>
                        <a:t>예시 답변 조회 가능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자기소개서 관리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UI-F-1005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자기소개서 이력 관리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+mn-lt"/>
                        </a:rPr>
                        <a:t>자기소개서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대제목</a:t>
                      </a:r>
                      <a:r>
                        <a:rPr lang="ko-KR" altLang="en-US" sz="1200" dirty="0" smtClean="0">
                          <a:latin typeface="+mn-lt"/>
                        </a:rPr>
                        <a:t> 작성 가능</a:t>
                      </a:r>
                      <a:endParaRPr lang="en-US" altLang="ko-KR" sz="1200" dirty="0" smtClean="0">
                        <a:latin typeface="+mn-lt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+mn-lt"/>
                        </a:rPr>
                        <a:t>유사한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질문별로</a:t>
                      </a:r>
                      <a:r>
                        <a:rPr lang="ko-KR" altLang="en-US" sz="1200" dirty="0" smtClean="0">
                          <a:latin typeface="+mn-lt"/>
                        </a:rPr>
                        <a:t> 기업별 하위 질문 및 답변 작성 및 수정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smtClean="0">
                          <a:latin typeface="+mn-lt"/>
                        </a:rPr>
                        <a:t>삭제 가능</a:t>
                      </a:r>
                      <a:endParaRPr lang="en-US" altLang="ko-KR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1" y="335057"/>
            <a:ext cx="19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스크린 목록</a:t>
            </a:r>
            <a:endParaRPr lang="en-US" altLang="ko-KR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437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537042" y="1866900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98" y="2219701"/>
            <a:ext cx="5062500" cy="3600000"/>
          </a:xfrm>
          <a:prstGeom prst="rect">
            <a:avLst/>
          </a:prstGeom>
          <a:ln w="6350"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054" y="2219701"/>
            <a:ext cx="1660564" cy="3600000"/>
          </a:xfrm>
          <a:prstGeom prst="rect">
            <a:avLst/>
          </a:prstGeom>
        </p:spPr>
      </p:pic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3682333598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서비스 </a:t>
                      </a:r>
                      <a:r>
                        <a:rPr 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소개</a:t>
                      </a:r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UI-A-1</a:t>
                      </a:r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사이트 이름 및 한 줄 소개</a:t>
                      </a:r>
                      <a:endParaRPr lang="ko-KR" altLang="en-US" sz="1200" u="none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1" y="335057"/>
            <a:ext cx="19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서비스 소개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37" name="타원 36"/>
          <p:cNvSpPr/>
          <p:nvPr/>
        </p:nvSpPr>
        <p:spPr>
          <a:xfrm>
            <a:off x="8671208" y="281680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38" name="타원 37"/>
          <p:cNvSpPr/>
          <p:nvPr/>
        </p:nvSpPr>
        <p:spPr>
          <a:xfrm>
            <a:off x="8671208" y="345047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sp>
        <p:nvSpPr>
          <p:cNvPr id="40" name="직사각형 39"/>
          <p:cNvSpPr/>
          <p:nvPr/>
        </p:nvSpPr>
        <p:spPr>
          <a:xfrm>
            <a:off x="2771394" y="3091545"/>
            <a:ext cx="1908810" cy="4769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809232" y="2749297"/>
            <a:ext cx="981456" cy="26822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745849" y="319818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43" name="타원 42"/>
          <p:cNvSpPr/>
          <p:nvPr/>
        </p:nvSpPr>
        <p:spPr>
          <a:xfrm>
            <a:off x="7839072" y="274929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44" name="직사각형 43"/>
          <p:cNvSpPr/>
          <p:nvPr/>
        </p:nvSpPr>
        <p:spPr>
          <a:xfrm>
            <a:off x="2921000" y="3636018"/>
            <a:ext cx="2088460" cy="3450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5073712" y="367676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46" name="직사각형 45"/>
          <p:cNvSpPr/>
          <p:nvPr/>
        </p:nvSpPr>
        <p:spPr>
          <a:xfrm>
            <a:off x="6410762" y="3139440"/>
            <a:ext cx="1379926" cy="22626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7833894" y="312848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48" name="직사각형 47"/>
          <p:cNvSpPr/>
          <p:nvPr/>
        </p:nvSpPr>
        <p:spPr>
          <a:xfrm>
            <a:off x="5265420" y="2303145"/>
            <a:ext cx="561975" cy="2095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258054" y="5610225"/>
            <a:ext cx="1660564" cy="20947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4968987" y="227611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sp>
        <p:nvSpPr>
          <p:cNvPr id="52" name="타원 51"/>
          <p:cNvSpPr/>
          <p:nvPr/>
        </p:nvSpPr>
        <p:spPr>
          <a:xfrm>
            <a:off x="7979041" y="558315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sp>
        <p:nvSpPr>
          <p:cNvPr id="53" name="직사각형 52"/>
          <p:cNvSpPr/>
          <p:nvPr/>
        </p:nvSpPr>
        <p:spPr>
          <a:xfrm>
            <a:off x="8934819" y="2175352"/>
            <a:ext cx="17047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>
                <a:latin typeface="Arial"/>
              </a:rPr>
              <a:t>사이트 이름 </a:t>
            </a:r>
            <a:r>
              <a:rPr lang="en-US" altLang="ko-KR" sz="1200" dirty="0" smtClean="0">
                <a:latin typeface="Arial"/>
              </a:rPr>
              <a:t>pick IT up</a:t>
            </a:r>
            <a:endParaRPr lang="ko-KR" altLang="en-US" sz="1200" dirty="0">
              <a:latin typeface="Arial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934819" y="2826758"/>
            <a:ext cx="1391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>
                <a:latin typeface="Arial"/>
              </a:rPr>
              <a:t>사이트 </a:t>
            </a:r>
            <a:r>
              <a:rPr lang="ko-KR" altLang="en-US" sz="1200" dirty="0" smtClean="0">
                <a:latin typeface="Arial"/>
              </a:rPr>
              <a:t>한 줄 소개</a:t>
            </a:r>
            <a:endParaRPr lang="ko-KR" altLang="en-US" sz="1200" dirty="0">
              <a:latin typeface="Arial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934819" y="3453490"/>
            <a:ext cx="2666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err="1" smtClean="0">
                <a:latin typeface="Arial"/>
              </a:rPr>
              <a:t>온보딩을</a:t>
            </a:r>
            <a:r>
              <a:rPr lang="ko-KR" altLang="en-US" sz="1200" dirty="0" smtClean="0">
                <a:latin typeface="Arial"/>
              </a:rPr>
              <a:t> 다 보지 않아도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ko-KR" altLang="en-US" sz="1200" dirty="0" smtClean="0">
                <a:latin typeface="Arial"/>
              </a:rPr>
              <a:t>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 페이지로 이동 가능</a:t>
            </a:r>
            <a:endParaRPr lang="ko-KR" altLang="en-US" sz="12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804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3980784061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서비스 </a:t>
                      </a:r>
                      <a:r>
                        <a:rPr 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소개</a:t>
                      </a:r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UI-A-1</a:t>
                      </a:r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001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채용공고 조회 기능 소개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1" y="335057"/>
            <a:ext cx="19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서비스 소개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7042" y="1866900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83" y="2218569"/>
            <a:ext cx="5062500" cy="36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01" y="2210949"/>
            <a:ext cx="1660563" cy="3600000"/>
          </a:xfrm>
          <a:prstGeom prst="rect">
            <a:avLst/>
          </a:prstGeom>
          <a:ln w="6350">
            <a:noFill/>
          </a:ln>
        </p:spPr>
      </p:pic>
      <p:sp>
        <p:nvSpPr>
          <p:cNvPr id="11" name="직사각형 10"/>
          <p:cNvSpPr/>
          <p:nvPr/>
        </p:nvSpPr>
        <p:spPr>
          <a:xfrm>
            <a:off x="5265420" y="2303145"/>
            <a:ext cx="561975" cy="2095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8054" y="5610225"/>
            <a:ext cx="1660564" cy="20947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0696" y="3105666"/>
            <a:ext cx="2175256" cy="53364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980878" y="558315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5" name="타원 14"/>
          <p:cNvSpPr/>
          <p:nvPr/>
        </p:nvSpPr>
        <p:spPr>
          <a:xfrm>
            <a:off x="4962094" y="227611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6" name="타원 15"/>
          <p:cNvSpPr/>
          <p:nvPr/>
        </p:nvSpPr>
        <p:spPr>
          <a:xfrm>
            <a:off x="3494982" y="317386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7" name="직사각형 16"/>
          <p:cNvSpPr/>
          <p:nvPr/>
        </p:nvSpPr>
        <p:spPr>
          <a:xfrm>
            <a:off x="6473189" y="2876549"/>
            <a:ext cx="1225187" cy="49366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760247" y="297386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0" name="타원 19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1" name="타원 20"/>
          <p:cNvSpPr/>
          <p:nvPr/>
        </p:nvSpPr>
        <p:spPr>
          <a:xfrm>
            <a:off x="8671208" y="281680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3" name="직사각형 22"/>
          <p:cNvSpPr/>
          <p:nvPr/>
        </p:nvSpPr>
        <p:spPr>
          <a:xfrm>
            <a:off x="8934819" y="2175352"/>
            <a:ext cx="18533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채용공고 조회 기능 소개</a:t>
            </a:r>
            <a:endParaRPr lang="ko-KR" altLang="en-US" sz="1200" dirty="0">
              <a:latin typeface="Arial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934819" y="2806438"/>
            <a:ext cx="2666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err="1" smtClean="0">
                <a:latin typeface="Arial"/>
              </a:rPr>
              <a:t>온보딩을</a:t>
            </a:r>
            <a:r>
              <a:rPr lang="ko-KR" altLang="en-US" sz="1200" dirty="0" smtClean="0">
                <a:latin typeface="Arial"/>
              </a:rPr>
              <a:t> 다 보지 않아도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ko-KR" altLang="en-US" sz="1200" dirty="0" smtClean="0">
                <a:latin typeface="Arial"/>
              </a:rPr>
              <a:t>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 페이지로 이동 가능</a:t>
            </a:r>
            <a:endParaRPr lang="ko-KR" altLang="en-US" sz="12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629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2594424077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서비스 </a:t>
                      </a:r>
                      <a:r>
                        <a:rPr 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소개</a:t>
                      </a:r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UI-A-1</a:t>
                      </a:r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002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채용공고 추천 기능 소개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1" y="335057"/>
            <a:ext cx="19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서비스 소개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9" name="타원 8"/>
          <p:cNvSpPr/>
          <p:nvPr/>
        </p:nvSpPr>
        <p:spPr>
          <a:xfrm>
            <a:off x="8671208" y="281680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1" name="직사각형 10"/>
          <p:cNvSpPr/>
          <p:nvPr/>
        </p:nvSpPr>
        <p:spPr>
          <a:xfrm>
            <a:off x="8934819" y="2175352"/>
            <a:ext cx="18533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채용공고 추천 기능 소개</a:t>
            </a:r>
            <a:endParaRPr lang="ko-KR" altLang="en-US" sz="1200" dirty="0">
              <a:latin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6646" y="1826259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50" y="2213881"/>
            <a:ext cx="5062500" cy="3600000"/>
          </a:xfrm>
          <a:prstGeom prst="rect">
            <a:avLst/>
          </a:prstGeom>
          <a:ln w="6350"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38" y="2221772"/>
            <a:ext cx="1660563" cy="3600000"/>
          </a:xfrm>
          <a:prstGeom prst="rect">
            <a:avLst/>
          </a:prstGeom>
          <a:ln w="6350">
            <a:noFill/>
          </a:ln>
        </p:spPr>
      </p:pic>
      <p:sp>
        <p:nvSpPr>
          <p:cNvPr id="18" name="직사각형 17"/>
          <p:cNvSpPr/>
          <p:nvPr/>
        </p:nvSpPr>
        <p:spPr>
          <a:xfrm>
            <a:off x="5265420" y="2303145"/>
            <a:ext cx="561975" cy="2095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258054" y="5610225"/>
            <a:ext cx="1660564" cy="20947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34819" y="2806438"/>
            <a:ext cx="2666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err="1" smtClean="0">
                <a:latin typeface="Arial"/>
              </a:rPr>
              <a:t>온보딩을</a:t>
            </a:r>
            <a:r>
              <a:rPr lang="ko-KR" altLang="en-US" sz="1200" dirty="0" smtClean="0">
                <a:latin typeface="Arial"/>
              </a:rPr>
              <a:t> 다 보지 않아도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ko-KR" altLang="en-US" sz="1200" dirty="0" smtClean="0">
                <a:latin typeface="Arial"/>
              </a:rPr>
              <a:t>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 페이지로 이동 가능</a:t>
            </a:r>
            <a:endParaRPr lang="ko-KR" altLang="en-US" sz="1200" dirty="0">
              <a:latin typeface="Arial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965871" y="226634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2" name="타원 21"/>
          <p:cNvSpPr/>
          <p:nvPr/>
        </p:nvSpPr>
        <p:spPr>
          <a:xfrm>
            <a:off x="7961640" y="558315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3" name="직사각형 22"/>
          <p:cNvSpPr/>
          <p:nvPr/>
        </p:nvSpPr>
        <p:spPr>
          <a:xfrm>
            <a:off x="1250696" y="3105666"/>
            <a:ext cx="3130804" cy="53364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291581" y="2898139"/>
            <a:ext cx="1600200" cy="45974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441923" y="324068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7" name="타원 26"/>
          <p:cNvSpPr/>
          <p:nvPr/>
        </p:nvSpPr>
        <p:spPr>
          <a:xfrm>
            <a:off x="7953956" y="300449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</p:spTree>
    <p:extLst>
      <p:ext uri="{BB962C8B-B14F-4D97-AF65-F5344CB8AC3E}">
        <p14:creationId xmlns:p14="http://schemas.microsoft.com/office/powerpoint/2010/main" val="137330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190881669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서비스 </a:t>
                      </a:r>
                      <a:r>
                        <a:rPr 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소개</a:t>
                      </a:r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UI-A-1</a:t>
                      </a:r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003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간편 이력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관리 기능 소개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1" y="335057"/>
            <a:ext cx="19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서비스 소개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9" name="타원 8"/>
          <p:cNvSpPr/>
          <p:nvPr/>
        </p:nvSpPr>
        <p:spPr>
          <a:xfrm>
            <a:off x="8671208" y="281680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1" name="직사각형 10"/>
          <p:cNvSpPr/>
          <p:nvPr/>
        </p:nvSpPr>
        <p:spPr>
          <a:xfrm>
            <a:off x="8934819" y="2175352"/>
            <a:ext cx="18966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간편 이력 관리 기능 소개</a:t>
            </a:r>
            <a:endParaRPr lang="ko-KR" altLang="en-US" sz="1200" dirty="0">
              <a:latin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109" y="2219701"/>
            <a:ext cx="1660563" cy="3600000"/>
          </a:xfrm>
          <a:prstGeom prst="rect">
            <a:avLst/>
          </a:prstGeom>
          <a:ln w="6350"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25" y="2219701"/>
            <a:ext cx="5062500" cy="36000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265420" y="2303145"/>
            <a:ext cx="561975" cy="2095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258054" y="5610225"/>
            <a:ext cx="1660564" cy="20947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965871" y="226634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0" name="타원 19"/>
          <p:cNvSpPr/>
          <p:nvPr/>
        </p:nvSpPr>
        <p:spPr>
          <a:xfrm>
            <a:off x="7961640" y="558315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1" name="직사각형 20"/>
          <p:cNvSpPr/>
          <p:nvPr/>
        </p:nvSpPr>
        <p:spPr>
          <a:xfrm>
            <a:off x="1259333" y="2999018"/>
            <a:ext cx="4344705" cy="55698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252109" y="2836136"/>
            <a:ext cx="1660563" cy="55698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664461" y="314570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4" name="타원 23"/>
          <p:cNvSpPr/>
          <p:nvPr/>
        </p:nvSpPr>
        <p:spPr>
          <a:xfrm>
            <a:off x="7973098" y="2982506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7" name="직사각형 26"/>
          <p:cNvSpPr/>
          <p:nvPr/>
        </p:nvSpPr>
        <p:spPr>
          <a:xfrm>
            <a:off x="8934819" y="2806438"/>
            <a:ext cx="2666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err="1" smtClean="0">
                <a:latin typeface="Arial"/>
              </a:rPr>
              <a:t>온보딩을</a:t>
            </a:r>
            <a:r>
              <a:rPr lang="ko-KR" altLang="en-US" sz="1200" dirty="0" smtClean="0">
                <a:latin typeface="Arial"/>
              </a:rPr>
              <a:t> 다 보지 않아도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ko-KR" altLang="en-US" sz="1200" dirty="0" smtClean="0">
                <a:latin typeface="Arial"/>
              </a:rPr>
              <a:t>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 페이지로 이동 가능</a:t>
            </a:r>
            <a:endParaRPr lang="ko-KR" altLang="en-US" sz="12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28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2034259614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서비스 </a:t>
                      </a:r>
                      <a:r>
                        <a:rPr 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소개</a:t>
                      </a:r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UI-A-1</a:t>
                      </a:r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004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미니 게임 기능 소개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1" y="335057"/>
            <a:ext cx="19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서비스 소개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7" name="타원 16"/>
          <p:cNvSpPr/>
          <p:nvPr/>
        </p:nvSpPr>
        <p:spPr>
          <a:xfrm>
            <a:off x="8671208" y="281680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8" name="직사각형 17"/>
          <p:cNvSpPr/>
          <p:nvPr/>
        </p:nvSpPr>
        <p:spPr>
          <a:xfrm>
            <a:off x="8934819" y="2175352"/>
            <a:ext cx="1545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미니 게임 기능 소개</a:t>
            </a:r>
            <a:endParaRPr lang="ko-KR" altLang="en-US" sz="1200" dirty="0">
              <a:latin typeface="Arial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934819" y="2806438"/>
            <a:ext cx="2666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err="1" smtClean="0">
                <a:latin typeface="Arial"/>
              </a:rPr>
              <a:t>온보딩을</a:t>
            </a:r>
            <a:r>
              <a:rPr lang="ko-KR" altLang="en-US" sz="1200" dirty="0" smtClean="0">
                <a:latin typeface="Arial"/>
              </a:rPr>
              <a:t> 다 보지 않아도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ko-KR" altLang="en-US" sz="1200" dirty="0" smtClean="0">
                <a:latin typeface="Arial"/>
              </a:rPr>
              <a:t>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 페이지로 이동 가능</a:t>
            </a:r>
            <a:endParaRPr lang="ko-KR" altLang="en-US" sz="1200" dirty="0">
              <a:latin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19" y="2219701"/>
            <a:ext cx="5062500" cy="36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055" y="2219701"/>
            <a:ext cx="1660563" cy="3600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265420" y="2303145"/>
            <a:ext cx="561975" cy="2095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58054" y="5610225"/>
            <a:ext cx="1660564" cy="20947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965871" y="226634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5" name="타원 24"/>
          <p:cNvSpPr/>
          <p:nvPr/>
        </p:nvSpPr>
        <p:spPr>
          <a:xfrm>
            <a:off x="7961640" y="558315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7" name="직사각형 26"/>
          <p:cNvSpPr/>
          <p:nvPr/>
        </p:nvSpPr>
        <p:spPr>
          <a:xfrm>
            <a:off x="2083443" y="2999018"/>
            <a:ext cx="2627453" cy="62385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759407" y="317914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9" name="직사각형 28"/>
          <p:cNvSpPr/>
          <p:nvPr/>
        </p:nvSpPr>
        <p:spPr>
          <a:xfrm>
            <a:off x="6258055" y="2885440"/>
            <a:ext cx="1660564" cy="4876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961640" y="301706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</p:spTree>
    <p:extLst>
      <p:ext uri="{BB962C8B-B14F-4D97-AF65-F5344CB8AC3E}">
        <p14:creationId xmlns:p14="http://schemas.microsoft.com/office/powerpoint/2010/main" val="135856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</TotalTime>
  <Words>1789</Words>
  <Application>Microsoft Office PowerPoint</Application>
  <PresentationFormat>와이드스크린</PresentationFormat>
  <Paragraphs>631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Malgun Gothic</vt:lpstr>
      <vt:lpstr>Malgun Gothic</vt:lpstr>
      <vt:lpstr>Arial</vt:lpstr>
      <vt:lpstr>Office 테마</vt:lpstr>
      <vt:lpstr>화면 정의서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정의서</dc:title>
  <dc:creator>SSAFY</dc:creator>
  <cp:lastModifiedBy>SSAFY</cp:lastModifiedBy>
  <cp:revision>42</cp:revision>
  <dcterms:created xsi:type="dcterms:W3CDTF">2024-03-11T02:03:04Z</dcterms:created>
  <dcterms:modified xsi:type="dcterms:W3CDTF">2024-03-12T02:11:08Z</dcterms:modified>
</cp:coreProperties>
</file>